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1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2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notesSlides/notesSlide5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6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notesSlides/notesSlide7.xml" ContentType="application/vnd.openxmlformats-officedocument.presentationml.notesSlide+xml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notesSlides/notesSlide8.xml" ContentType="application/vnd.openxmlformats-officedocument.presentationml.notesSlide+xml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notesSlides/notesSlide9.xml" ContentType="application/vnd.openxmlformats-officedocument.presentationml.notesSlide+xml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notesSlides/notesSlide10.xml" ContentType="application/vnd.openxmlformats-officedocument.presentationml.notesSlide+xml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notesSlides/notesSlide11.xml" ContentType="application/vnd.openxmlformats-officedocument.presentationml.notesSlide+xml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400" r:id="rId4"/>
    <p:sldId id="264" r:id="rId5"/>
    <p:sldId id="263" r:id="rId6"/>
    <p:sldId id="260" r:id="rId7"/>
    <p:sldId id="270" r:id="rId8"/>
    <p:sldId id="267" r:id="rId9"/>
    <p:sldId id="271" r:id="rId10"/>
    <p:sldId id="369" r:id="rId11"/>
    <p:sldId id="337" r:id="rId12"/>
    <p:sldId id="338" r:id="rId13"/>
    <p:sldId id="340" r:id="rId14"/>
    <p:sldId id="401" r:id="rId15"/>
    <p:sldId id="367" r:id="rId16"/>
    <p:sldId id="345" r:id="rId17"/>
    <p:sldId id="346" r:id="rId18"/>
    <p:sldId id="371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375" r:id="rId29"/>
    <p:sldId id="289" r:id="rId30"/>
    <p:sldId id="290" r:id="rId31"/>
    <p:sldId id="399" r:id="rId32"/>
    <p:sldId id="372" r:id="rId33"/>
    <p:sldId id="299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68" r:id="rId42"/>
    <p:sldId id="309" r:id="rId43"/>
    <p:sldId id="310" r:id="rId44"/>
    <p:sldId id="313" r:id="rId45"/>
    <p:sldId id="314" r:id="rId46"/>
    <p:sldId id="377" r:id="rId47"/>
    <p:sldId id="378" r:id="rId48"/>
    <p:sldId id="381" r:id="rId49"/>
    <p:sldId id="384" r:id="rId50"/>
    <p:sldId id="388" r:id="rId51"/>
    <p:sldId id="398" r:id="rId52"/>
    <p:sldId id="389" r:id="rId53"/>
    <p:sldId id="390" r:id="rId54"/>
    <p:sldId id="391" r:id="rId55"/>
    <p:sldId id="393" r:id="rId56"/>
    <p:sldId id="396" r:id="rId57"/>
    <p:sldId id="397" r:id="rId58"/>
    <p:sldId id="373" r:id="rId59"/>
    <p:sldId id="363" r:id="rId60"/>
    <p:sldId id="364" r:id="rId61"/>
    <p:sldId id="379" r:id="rId62"/>
    <p:sldId id="380" r:id="rId63"/>
    <p:sldId id="333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5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696EB-6B3C-445F-B47A-C36F166B8283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316058-8CB7-43A2-924A-D790366D505F}">
      <dgm:prSet phldrT="[文本]"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共享信息</a:t>
          </a:r>
          <a:endParaRPr lang="zh-CN" altLang="en-US" sz="1800" dirty="0">
            <a:latin typeface="宋体" pitchFamily="2" charset="-122"/>
            <a:ea typeface="宋体" pitchFamily="2" charset="-122"/>
            <a:cs typeface="Arial" pitchFamily="34" charset="0"/>
          </a:endParaRPr>
        </a:p>
      </dgm:t>
    </dgm:pt>
    <dgm:pt modelId="{8F4450E4-FBE8-49CD-B2EC-101FF9A194CC}" type="parTrans" cxnId="{C77FF54A-9AA6-4EDD-B303-A788C121FF37}">
      <dgm:prSet/>
      <dgm:spPr/>
      <dgm:t>
        <a:bodyPr/>
        <a:lstStyle/>
        <a:p>
          <a:endParaRPr lang="zh-CN" altLang="en-US"/>
        </a:p>
      </dgm:t>
    </dgm:pt>
    <dgm:pt modelId="{C27530B3-FBFD-4C05-95AA-22B1E7328F86}" type="sibTrans" cxnId="{C77FF54A-9AA6-4EDD-B303-A788C121FF37}">
      <dgm:prSet/>
      <dgm:spPr/>
      <dgm:t>
        <a:bodyPr/>
        <a:lstStyle/>
        <a:p>
          <a:endParaRPr lang="zh-CN" altLang="en-US"/>
        </a:p>
      </dgm:t>
    </dgm:pt>
    <dgm:pt modelId="{DF422C47-EDF0-49DC-B8C6-0168BF7C780C}">
      <dgm:prSet phldrT="[文本]"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 2</a:t>
          </a:r>
          <a:endParaRPr lang="zh-CN" altLang="en-US" sz="1800" dirty="0"/>
        </a:p>
      </dgm:t>
    </dgm:pt>
    <dgm:pt modelId="{14F081F9-4848-4955-A4AE-D0497E10968F}" type="parTrans" cxnId="{34E41572-2E0D-44AA-A70C-4C2D4F11F97E}">
      <dgm:prSet/>
      <dgm:spPr/>
      <dgm:t>
        <a:bodyPr/>
        <a:lstStyle/>
        <a:p>
          <a:endParaRPr lang="zh-CN" altLang="en-US"/>
        </a:p>
      </dgm:t>
    </dgm:pt>
    <dgm:pt modelId="{EB58C308-4E25-4AD3-AAA1-57B1F7FC9F92}" type="sibTrans" cxnId="{34E41572-2E0D-44AA-A70C-4C2D4F11F97E}">
      <dgm:prSet/>
      <dgm:spPr/>
      <dgm:t>
        <a:bodyPr/>
        <a:lstStyle/>
        <a:p>
          <a:endParaRPr lang="zh-CN" altLang="en-US"/>
        </a:p>
      </dgm:t>
    </dgm:pt>
    <dgm:pt modelId="{F68E807F-A6F0-4252-BC69-A36ECE971EB2}">
      <dgm:prSet phldrT="[文本]"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 3</a:t>
          </a:r>
          <a:endParaRPr lang="zh-CN" altLang="en-US" sz="1800" dirty="0"/>
        </a:p>
      </dgm:t>
    </dgm:pt>
    <dgm:pt modelId="{785A770A-3352-43B6-8AA3-83ED604727F9}" type="parTrans" cxnId="{F57BBEC2-BF63-422C-9854-D41D04F9D693}">
      <dgm:prSet/>
      <dgm:spPr/>
      <dgm:t>
        <a:bodyPr/>
        <a:lstStyle/>
        <a:p>
          <a:endParaRPr lang="zh-CN" altLang="en-US"/>
        </a:p>
      </dgm:t>
    </dgm:pt>
    <dgm:pt modelId="{11C98952-3172-4FB2-A9D5-0C6D8DA00C54}" type="sibTrans" cxnId="{F57BBEC2-BF63-422C-9854-D41D04F9D693}">
      <dgm:prSet/>
      <dgm:spPr/>
      <dgm:t>
        <a:bodyPr/>
        <a:lstStyle/>
        <a:p>
          <a:endParaRPr lang="zh-CN" altLang="en-US"/>
        </a:p>
      </dgm:t>
    </dgm:pt>
    <dgm:pt modelId="{4BBF5287-FF45-4CFC-B6EA-2AA5168D4047}">
      <dgm:prSet phldrT="[文本]"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 4</a:t>
          </a:r>
          <a:endParaRPr lang="zh-CN" altLang="en-US" sz="1800" dirty="0"/>
        </a:p>
      </dgm:t>
    </dgm:pt>
    <dgm:pt modelId="{4E211E72-FCA4-4B51-BC25-0CA8EC359BF3}" type="parTrans" cxnId="{A7D126B3-47BB-4675-9DC7-3E1A468D1464}">
      <dgm:prSet/>
      <dgm:spPr/>
      <dgm:t>
        <a:bodyPr/>
        <a:lstStyle/>
        <a:p>
          <a:endParaRPr lang="zh-CN" altLang="en-US"/>
        </a:p>
      </dgm:t>
    </dgm:pt>
    <dgm:pt modelId="{0211AB5F-C70F-40B5-971C-C8C1CBFCE6FC}" type="sibTrans" cxnId="{A7D126B3-47BB-4675-9DC7-3E1A468D1464}">
      <dgm:prSet/>
      <dgm:spPr/>
      <dgm:t>
        <a:bodyPr/>
        <a:lstStyle/>
        <a:p>
          <a:endParaRPr lang="zh-CN" altLang="en-US"/>
        </a:p>
      </dgm:t>
    </dgm:pt>
    <dgm:pt modelId="{FDC6B16D-F7CD-4BE4-9B9F-BC661B6A7661}">
      <dgm:prSet phldrT="[文本]"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 5</a:t>
          </a:r>
          <a:endParaRPr lang="zh-CN" altLang="en-US" sz="1800" dirty="0">
            <a:latin typeface="Arial" pitchFamily="34" charset="0"/>
            <a:cs typeface="Arial" pitchFamily="34" charset="0"/>
          </a:endParaRPr>
        </a:p>
      </dgm:t>
    </dgm:pt>
    <dgm:pt modelId="{1C6B8BD8-8EB4-434E-A574-5C76BE1EA91D}" type="parTrans" cxnId="{4579AE1B-409F-449C-9890-4BC46E560EDF}">
      <dgm:prSet/>
      <dgm:spPr/>
      <dgm:t>
        <a:bodyPr/>
        <a:lstStyle/>
        <a:p>
          <a:endParaRPr lang="zh-CN" altLang="en-US"/>
        </a:p>
      </dgm:t>
    </dgm:pt>
    <dgm:pt modelId="{C116F383-0302-4622-AD8B-545BFEC4BF1F}" type="sibTrans" cxnId="{4579AE1B-409F-449C-9890-4BC46E560EDF}">
      <dgm:prSet/>
      <dgm:spPr/>
      <dgm:t>
        <a:bodyPr/>
        <a:lstStyle/>
        <a:p>
          <a:endParaRPr lang="zh-CN" altLang="en-US"/>
        </a:p>
      </dgm:t>
    </dgm:pt>
    <dgm:pt modelId="{2ABC94D7-C541-4AD3-A249-31E3A58607DF}">
      <dgm:prSet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6</a:t>
          </a:r>
          <a:endParaRPr lang="zh-CN" altLang="en-US" sz="1800" dirty="0" smtClean="0">
            <a:latin typeface="Arial" pitchFamily="34" charset="0"/>
            <a:cs typeface="Arial" pitchFamily="34" charset="0"/>
          </a:endParaRPr>
        </a:p>
      </dgm:t>
    </dgm:pt>
    <dgm:pt modelId="{DC4D96B6-46C6-4B62-9943-0BFEA742643E}" type="parTrans" cxnId="{19104EEE-7730-4530-93CC-56FE8EB8DB32}">
      <dgm:prSet/>
      <dgm:spPr/>
      <dgm:t>
        <a:bodyPr/>
        <a:lstStyle/>
        <a:p>
          <a:endParaRPr lang="zh-CN" altLang="en-US"/>
        </a:p>
      </dgm:t>
    </dgm:pt>
    <dgm:pt modelId="{44A5DCEB-61FE-4206-8D05-968C21414BDA}" type="sibTrans" cxnId="{19104EEE-7730-4530-93CC-56FE8EB8DB32}">
      <dgm:prSet/>
      <dgm:spPr/>
      <dgm:t>
        <a:bodyPr/>
        <a:lstStyle/>
        <a:p>
          <a:endParaRPr lang="zh-CN" altLang="en-US"/>
        </a:p>
      </dgm:t>
    </dgm:pt>
    <dgm:pt modelId="{80612279-5606-4915-87F2-44A91FAF5052}">
      <dgm:prSet custT="1"/>
      <dgm:spPr/>
      <dgm:t>
        <a:bodyPr/>
        <a:lstStyle/>
        <a:p>
          <a:r>
            <a:rPr lang="zh-CN" altLang="en-US" sz="18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dirty="0" smtClean="0">
              <a:latin typeface="Arial" pitchFamily="34" charset="0"/>
              <a:cs typeface="Arial" pitchFamily="34" charset="0"/>
            </a:rPr>
            <a:t> 1</a:t>
          </a:r>
          <a:endParaRPr lang="zh-CN" altLang="en-US" sz="1800" dirty="0"/>
        </a:p>
      </dgm:t>
    </dgm:pt>
    <dgm:pt modelId="{F18E1AD1-241E-459D-BA57-D2EA28375FBD}" type="parTrans" cxnId="{F593C2FA-9D76-4D87-8C4B-3E687E145C0C}">
      <dgm:prSet/>
      <dgm:spPr/>
      <dgm:t>
        <a:bodyPr/>
        <a:lstStyle/>
        <a:p>
          <a:endParaRPr lang="zh-CN" altLang="en-US"/>
        </a:p>
      </dgm:t>
    </dgm:pt>
    <dgm:pt modelId="{2F179082-1C96-4998-9A9E-2817A566EE46}" type="sibTrans" cxnId="{F593C2FA-9D76-4D87-8C4B-3E687E145C0C}">
      <dgm:prSet/>
      <dgm:spPr/>
      <dgm:t>
        <a:bodyPr/>
        <a:lstStyle/>
        <a:p>
          <a:endParaRPr lang="zh-CN" altLang="en-US"/>
        </a:p>
      </dgm:t>
    </dgm:pt>
    <dgm:pt modelId="{32AB9FBA-34CB-4C85-BB3B-88DE69F6A254}" type="pres">
      <dgm:prSet presAssocID="{675696EB-6B3C-445F-B47A-C36F166B828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7C4068-EAA5-42BC-8239-E7E479910A81}" type="pres">
      <dgm:prSet presAssocID="{FB316058-8CB7-43A2-924A-D790366D505F}" presName="centerShape" presStyleLbl="node0" presStyleIdx="0" presStyleCnt="1" custScaleX="136176" custScaleY="136176"/>
      <dgm:spPr/>
      <dgm:t>
        <a:bodyPr/>
        <a:lstStyle/>
        <a:p>
          <a:endParaRPr lang="zh-CN" altLang="en-US"/>
        </a:p>
      </dgm:t>
    </dgm:pt>
    <dgm:pt modelId="{AAC24F63-E77F-4D0E-8979-8B6261615384}" type="pres">
      <dgm:prSet presAssocID="{14F081F9-4848-4955-A4AE-D0497E10968F}" presName="Name9" presStyleLbl="parChTrans1D2" presStyleIdx="0" presStyleCnt="6"/>
      <dgm:spPr/>
      <dgm:t>
        <a:bodyPr/>
        <a:lstStyle/>
        <a:p>
          <a:endParaRPr lang="zh-CN" altLang="en-US"/>
        </a:p>
      </dgm:t>
    </dgm:pt>
    <dgm:pt modelId="{E62E4621-C6FE-4759-AFA4-654F3AE02070}" type="pres">
      <dgm:prSet presAssocID="{14F081F9-4848-4955-A4AE-D0497E10968F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716362A5-394A-4EC6-9B39-2BE0E57DC6CB}" type="pres">
      <dgm:prSet presAssocID="{DF422C47-EDF0-49DC-B8C6-0168BF7C780C}" presName="node" presStyleLbl="node1" presStyleIdx="0" presStyleCnt="6" custRadScaleRad="99925" custRadScaleInc="-14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FDA6C9-FA4A-4E2C-AC7F-007BB980A56F}" type="pres">
      <dgm:prSet presAssocID="{785A770A-3352-43B6-8AA3-83ED604727F9}" presName="Name9" presStyleLbl="parChTrans1D2" presStyleIdx="1" presStyleCnt="6"/>
      <dgm:spPr/>
      <dgm:t>
        <a:bodyPr/>
        <a:lstStyle/>
        <a:p>
          <a:endParaRPr lang="zh-CN" altLang="en-US"/>
        </a:p>
      </dgm:t>
    </dgm:pt>
    <dgm:pt modelId="{DE17455A-4F10-49D5-B1CE-2FDA043DAD2C}" type="pres">
      <dgm:prSet presAssocID="{785A770A-3352-43B6-8AA3-83ED604727F9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6848C7C9-2305-4808-B784-AE5ED9341E19}" type="pres">
      <dgm:prSet presAssocID="{F68E807F-A6F0-4252-BC69-A36ECE971EB2}" presName="node" presStyleLbl="node1" presStyleIdx="1" presStyleCnt="6" custRadScaleRad="101305" custRadScaleInc="31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D69373-B19D-4012-83FC-E5D530AF6251}" type="pres">
      <dgm:prSet presAssocID="{4E211E72-FCA4-4B51-BC25-0CA8EC359BF3}" presName="Name9" presStyleLbl="parChTrans1D2" presStyleIdx="2" presStyleCnt="6"/>
      <dgm:spPr/>
      <dgm:t>
        <a:bodyPr/>
        <a:lstStyle/>
        <a:p>
          <a:endParaRPr lang="zh-CN" altLang="en-US"/>
        </a:p>
      </dgm:t>
    </dgm:pt>
    <dgm:pt modelId="{2DD4EF26-431B-4181-89CB-22A5C2FB1B12}" type="pres">
      <dgm:prSet presAssocID="{4E211E72-FCA4-4B51-BC25-0CA8EC359BF3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8692F5EF-F20A-4D34-8688-E44C5AB8107B}" type="pres">
      <dgm:prSet presAssocID="{4BBF5287-FF45-4CFC-B6EA-2AA5168D40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BAB002-4689-45C5-96E1-03285D9DC761}" type="pres">
      <dgm:prSet presAssocID="{1C6B8BD8-8EB4-434E-A574-5C76BE1EA91D}" presName="Name9" presStyleLbl="parChTrans1D2" presStyleIdx="3" presStyleCnt="6"/>
      <dgm:spPr/>
      <dgm:t>
        <a:bodyPr/>
        <a:lstStyle/>
        <a:p>
          <a:endParaRPr lang="zh-CN" altLang="en-US"/>
        </a:p>
      </dgm:t>
    </dgm:pt>
    <dgm:pt modelId="{466AE927-667B-45F4-8EB4-CE081B162966}" type="pres">
      <dgm:prSet presAssocID="{1C6B8BD8-8EB4-434E-A574-5C76BE1EA91D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97A21889-98BE-4E4C-AA27-F998399FE591}" type="pres">
      <dgm:prSet presAssocID="{FDC6B16D-F7CD-4BE4-9B9F-BC661B6A7661}" presName="node" presStyleLbl="node1" presStyleIdx="3" presStyleCnt="6" custRadScaleRad="1081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7E395-4185-4EED-9B0C-411ADD4F15FB}" type="pres">
      <dgm:prSet presAssocID="{DC4D96B6-46C6-4B62-9943-0BFEA742643E}" presName="Name9" presStyleLbl="parChTrans1D2" presStyleIdx="4" presStyleCnt="6"/>
      <dgm:spPr/>
      <dgm:t>
        <a:bodyPr/>
        <a:lstStyle/>
        <a:p>
          <a:endParaRPr lang="zh-CN" altLang="en-US"/>
        </a:p>
      </dgm:t>
    </dgm:pt>
    <dgm:pt modelId="{71C50648-C634-4A7B-9A37-B95E93A919CB}" type="pres">
      <dgm:prSet presAssocID="{DC4D96B6-46C6-4B62-9943-0BFEA742643E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F012AB01-AECD-4551-AAD9-45511329483C}" type="pres">
      <dgm:prSet presAssocID="{2ABC94D7-C541-4AD3-A249-31E3A58607D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1676C-3997-408E-806B-B60B931815A3}" type="pres">
      <dgm:prSet presAssocID="{F18E1AD1-241E-459D-BA57-D2EA28375FBD}" presName="Name9" presStyleLbl="parChTrans1D2" presStyleIdx="5" presStyleCnt="6"/>
      <dgm:spPr/>
      <dgm:t>
        <a:bodyPr/>
        <a:lstStyle/>
        <a:p>
          <a:endParaRPr lang="zh-CN" altLang="en-US"/>
        </a:p>
      </dgm:t>
    </dgm:pt>
    <dgm:pt modelId="{B304BA7A-1424-43A6-8D85-28A152FFDF03}" type="pres">
      <dgm:prSet presAssocID="{F18E1AD1-241E-459D-BA57-D2EA28375FBD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F756E160-F773-483C-98B4-06BC2F07E6C4}" type="pres">
      <dgm:prSet presAssocID="{80612279-5606-4915-87F2-44A91FAF505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87F512-F018-4147-874C-F0F989333BA5}" type="presOf" srcId="{F18E1AD1-241E-459D-BA57-D2EA28375FBD}" destId="{8D91676C-3997-408E-806B-B60B931815A3}" srcOrd="0" destOrd="0" presId="urn:microsoft.com/office/officeart/2005/8/layout/radial1"/>
    <dgm:cxn modelId="{2E4F7E85-60AF-4C4C-8C9F-DD85AB719006}" type="presOf" srcId="{1C6B8BD8-8EB4-434E-A574-5C76BE1EA91D}" destId="{466AE927-667B-45F4-8EB4-CE081B162966}" srcOrd="1" destOrd="0" presId="urn:microsoft.com/office/officeart/2005/8/layout/radial1"/>
    <dgm:cxn modelId="{F57BBEC2-BF63-422C-9854-D41D04F9D693}" srcId="{FB316058-8CB7-43A2-924A-D790366D505F}" destId="{F68E807F-A6F0-4252-BC69-A36ECE971EB2}" srcOrd="1" destOrd="0" parTransId="{785A770A-3352-43B6-8AA3-83ED604727F9}" sibTransId="{11C98952-3172-4FB2-A9D5-0C6D8DA00C54}"/>
    <dgm:cxn modelId="{FBF4D8D7-521D-43ED-83A8-F73A58CB0620}" type="presOf" srcId="{14F081F9-4848-4955-A4AE-D0497E10968F}" destId="{AAC24F63-E77F-4D0E-8979-8B6261615384}" srcOrd="0" destOrd="0" presId="urn:microsoft.com/office/officeart/2005/8/layout/radial1"/>
    <dgm:cxn modelId="{28CC7AD6-745E-4B18-B5FA-F448401A2202}" type="presOf" srcId="{4E211E72-FCA4-4B51-BC25-0CA8EC359BF3}" destId="{A0D69373-B19D-4012-83FC-E5D530AF6251}" srcOrd="0" destOrd="0" presId="urn:microsoft.com/office/officeart/2005/8/layout/radial1"/>
    <dgm:cxn modelId="{B13C88C1-5024-42F3-B94F-8D331411B904}" type="presOf" srcId="{DC4D96B6-46C6-4B62-9943-0BFEA742643E}" destId="{71C50648-C634-4A7B-9A37-B95E93A919CB}" srcOrd="1" destOrd="0" presId="urn:microsoft.com/office/officeart/2005/8/layout/radial1"/>
    <dgm:cxn modelId="{0AD3C53A-4A83-43F2-80FB-B19FD84C8F2C}" type="presOf" srcId="{FDC6B16D-F7CD-4BE4-9B9F-BC661B6A7661}" destId="{97A21889-98BE-4E4C-AA27-F998399FE591}" srcOrd="0" destOrd="0" presId="urn:microsoft.com/office/officeart/2005/8/layout/radial1"/>
    <dgm:cxn modelId="{4579AE1B-409F-449C-9890-4BC46E560EDF}" srcId="{FB316058-8CB7-43A2-924A-D790366D505F}" destId="{FDC6B16D-F7CD-4BE4-9B9F-BC661B6A7661}" srcOrd="3" destOrd="0" parTransId="{1C6B8BD8-8EB4-434E-A574-5C76BE1EA91D}" sibTransId="{C116F383-0302-4622-AD8B-545BFEC4BF1F}"/>
    <dgm:cxn modelId="{AE8BA4D4-787F-4A6A-815B-746434AD32AA}" type="presOf" srcId="{4E211E72-FCA4-4B51-BC25-0CA8EC359BF3}" destId="{2DD4EF26-431B-4181-89CB-22A5C2FB1B12}" srcOrd="1" destOrd="0" presId="urn:microsoft.com/office/officeart/2005/8/layout/radial1"/>
    <dgm:cxn modelId="{A78DBDB1-97E5-4BF0-BE1F-300D28F33390}" type="presOf" srcId="{785A770A-3352-43B6-8AA3-83ED604727F9}" destId="{DE17455A-4F10-49D5-B1CE-2FDA043DAD2C}" srcOrd="1" destOrd="0" presId="urn:microsoft.com/office/officeart/2005/8/layout/radial1"/>
    <dgm:cxn modelId="{C77FF54A-9AA6-4EDD-B303-A788C121FF37}" srcId="{675696EB-6B3C-445F-B47A-C36F166B8283}" destId="{FB316058-8CB7-43A2-924A-D790366D505F}" srcOrd="0" destOrd="0" parTransId="{8F4450E4-FBE8-49CD-B2EC-101FF9A194CC}" sibTransId="{C27530B3-FBFD-4C05-95AA-22B1E7328F86}"/>
    <dgm:cxn modelId="{F593C2FA-9D76-4D87-8C4B-3E687E145C0C}" srcId="{FB316058-8CB7-43A2-924A-D790366D505F}" destId="{80612279-5606-4915-87F2-44A91FAF5052}" srcOrd="5" destOrd="0" parTransId="{F18E1AD1-241E-459D-BA57-D2EA28375FBD}" sibTransId="{2F179082-1C96-4998-9A9E-2817A566EE46}"/>
    <dgm:cxn modelId="{A52EF631-0F0E-464F-AFA2-E6F6B5938506}" type="presOf" srcId="{4BBF5287-FF45-4CFC-B6EA-2AA5168D4047}" destId="{8692F5EF-F20A-4D34-8688-E44C5AB8107B}" srcOrd="0" destOrd="0" presId="urn:microsoft.com/office/officeart/2005/8/layout/radial1"/>
    <dgm:cxn modelId="{34E41572-2E0D-44AA-A70C-4C2D4F11F97E}" srcId="{FB316058-8CB7-43A2-924A-D790366D505F}" destId="{DF422C47-EDF0-49DC-B8C6-0168BF7C780C}" srcOrd="0" destOrd="0" parTransId="{14F081F9-4848-4955-A4AE-D0497E10968F}" sibTransId="{EB58C308-4E25-4AD3-AAA1-57B1F7FC9F92}"/>
    <dgm:cxn modelId="{94417162-CC99-4680-BC27-CC14B049AB80}" type="presOf" srcId="{F18E1AD1-241E-459D-BA57-D2EA28375FBD}" destId="{B304BA7A-1424-43A6-8D85-28A152FFDF03}" srcOrd="1" destOrd="0" presId="urn:microsoft.com/office/officeart/2005/8/layout/radial1"/>
    <dgm:cxn modelId="{30728D92-8525-4535-9F87-8EDBC7DEDA1D}" type="presOf" srcId="{DC4D96B6-46C6-4B62-9943-0BFEA742643E}" destId="{7B07E395-4185-4EED-9B0C-411ADD4F15FB}" srcOrd="0" destOrd="0" presId="urn:microsoft.com/office/officeart/2005/8/layout/radial1"/>
    <dgm:cxn modelId="{804A06E2-4580-444E-AF6E-715D69DE6486}" type="presOf" srcId="{DF422C47-EDF0-49DC-B8C6-0168BF7C780C}" destId="{716362A5-394A-4EC6-9B39-2BE0E57DC6CB}" srcOrd="0" destOrd="0" presId="urn:microsoft.com/office/officeart/2005/8/layout/radial1"/>
    <dgm:cxn modelId="{F9170DEC-B058-4D46-82B8-5EE3BE43F86D}" type="presOf" srcId="{785A770A-3352-43B6-8AA3-83ED604727F9}" destId="{C6FDA6C9-FA4A-4E2C-AC7F-007BB980A56F}" srcOrd="0" destOrd="0" presId="urn:microsoft.com/office/officeart/2005/8/layout/radial1"/>
    <dgm:cxn modelId="{19104EEE-7730-4530-93CC-56FE8EB8DB32}" srcId="{FB316058-8CB7-43A2-924A-D790366D505F}" destId="{2ABC94D7-C541-4AD3-A249-31E3A58607DF}" srcOrd="4" destOrd="0" parTransId="{DC4D96B6-46C6-4B62-9943-0BFEA742643E}" sibTransId="{44A5DCEB-61FE-4206-8D05-968C21414BDA}"/>
    <dgm:cxn modelId="{A5D93FB8-B6FD-4B8E-9866-45EA7703FFF2}" type="presOf" srcId="{FB316058-8CB7-43A2-924A-D790366D505F}" destId="{B97C4068-EAA5-42BC-8239-E7E479910A81}" srcOrd="0" destOrd="0" presId="urn:microsoft.com/office/officeart/2005/8/layout/radial1"/>
    <dgm:cxn modelId="{DA3AD1B9-0A89-41C0-9901-9BDB5B7B96F9}" type="presOf" srcId="{675696EB-6B3C-445F-B47A-C36F166B8283}" destId="{32AB9FBA-34CB-4C85-BB3B-88DE69F6A254}" srcOrd="0" destOrd="0" presId="urn:microsoft.com/office/officeart/2005/8/layout/radial1"/>
    <dgm:cxn modelId="{140147AA-C375-46CF-8626-DE2EAD55193A}" type="presOf" srcId="{80612279-5606-4915-87F2-44A91FAF5052}" destId="{F756E160-F773-483C-98B4-06BC2F07E6C4}" srcOrd="0" destOrd="0" presId="urn:microsoft.com/office/officeart/2005/8/layout/radial1"/>
    <dgm:cxn modelId="{60EE3364-C03F-4C18-8FB4-54CABB415694}" type="presOf" srcId="{2ABC94D7-C541-4AD3-A249-31E3A58607DF}" destId="{F012AB01-AECD-4551-AAD9-45511329483C}" srcOrd="0" destOrd="0" presId="urn:microsoft.com/office/officeart/2005/8/layout/radial1"/>
    <dgm:cxn modelId="{A7D126B3-47BB-4675-9DC7-3E1A468D1464}" srcId="{FB316058-8CB7-43A2-924A-D790366D505F}" destId="{4BBF5287-FF45-4CFC-B6EA-2AA5168D4047}" srcOrd="2" destOrd="0" parTransId="{4E211E72-FCA4-4B51-BC25-0CA8EC359BF3}" sibTransId="{0211AB5F-C70F-40B5-971C-C8C1CBFCE6FC}"/>
    <dgm:cxn modelId="{B1DCDD0D-9645-473C-8A21-44DD0254075D}" type="presOf" srcId="{14F081F9-4848-4955-A4AE-D0497E10968F}" destId="{E62E4621-C6FE-4759-AFA4-654F3AE02070}" srcOrd="1" destOrd="0" presId="urn:microsoft.com/office/officeart/2005/8/layout/radial1"/>
    <dgm:cxn modelId="{E252D0CF-4C4D-443B-A6BE-12501E056C8A}" type="presOf" srcId="{1C6B8BD8-8EB4-434E-A574-5C76BE1EA91D}" destId="{3BBAB002-4689-45C5-96E1-03285D9DC761}" srcOrd="0" destOrd="0" presId="urn:microsoft.com/office/officeart/2005/8/layout/radial1"/>
    <dgm:cxn modelId="{BD5C1001-441B-4F4D-AE02-9F8A1988B6AF}" type="presOf" srcId="{F68E807F-A6F0-4252-BC69-A36ECE971EB2}" destId="{6848C7C9-2305-4808-B784-AE5ED9341E19}" srcOrd="0" destOrd="0" presId="urn:microsoft.com/office/officeart/2005/8/layout/radial1"/>
    <dgm:cxn modelId="{9936D7DD-DEB0-44E9-96D4-76F8B3F1561A}" type="presParOf" srcId="{32AB9FBA-34CB-4C85-BB3B-88DE69F6A254}" destId="{B97C4068-EAA5-42BC-8239-E7E479910A81}" srcOrd="0" destOrd="0" presId="urn:microsoft.com/office/officeart/2005/8/layout/radial1"/>
    <dgm:cxn modelId="{EE445756-C750-4EF9-919B-15399B0D5DA2}" type="presParOf" srcId="{32AB9FBA-34CB-4C85-BB3B-88DE69F6A254}" destId="{AAC24F63-E77F-4D0E-8979-8B6261615384}" srcOrd="1" destOrd="0" presId="urn:microsoft.com/office/officeart/2005/8/layout/radial1"/>
    <dgm:cxn modelId="{5451C9D6-D8AE-41B5-85C8-A95F45428651}" type="presParOf" srcId="{AAC24F63-E77F-4D0E-8979-8B6261615384}" destId="{E62E4621-C6FE-4759-AFA4-654F3AE02070}" srcOrd="0" destOrd="0" presId="urn:microsoft.com/office/officeart/2005/8/layout/radial1"/>
    <dgm:cxn modelId="{03D485C9-AF21-43B2-8EA2-4D9ACF268B8C}" type="presParOf" srcId="{32AB9FBA-34CB-4C85-BB3B-88DE69F6A254}" destId="{716362A5-394A-4EC6-9B39-2BE0E57DC6CB}" srcOrd="2" destOrd="0" presId="urn:microsoft.com/office/officeart/2005/8/layout/radial1"/>
    <dgm:cxn modelId="{9B39FE7D-6009-43A2-BE01-9EA7344716FD}" type="presParOf" srcId="{32AB9FBA-34CB-4C85-BB3B-88DE69F6A254}" destId="{C6FDA6C9-FA4A-4E2C-AC7F-007BB980A56F}" srcOrd="3" destOrd="0" presId="urn:microsoft.com/office/officeart/2005/8/layout/radial1"/>
    <dgm:cxn modelId="{120D5649-1361-42FC-BA94-04BBCE774019}" type="presParOf" srcId="{C6FDA6C9-FA4A-4E2C-AC7F-007BB980A56F}" destId="{DE17455A-4F10-49D5-B1CE-2FDA043DAD2C}" srcOrd="0" destOrd="0" presId="urn:microsoft.com/office/officeart/2005/8/layout/radial1"/>
    <dgm:cxn modelId="{08925568-8753-4E51-8E1D-1004572FAE6A}" type="presParOf" srcId="{32AB9FBA-34CB-4C85-BB3B-88DE69F6A254}" destId="{6848C7C9-2305-4808-B784-AE5ED9341E19}" srcOrd="4" destOrd="0" presId="urn:microsoft.com/office/officeart/2005/8/layout/radial1"/>
    <dgm:cxn modelId="{6E67B9E9-29AF-45EF-BCE5-B4F9113FC831}" type="presParOf" srcId="{32AB9FBA-34CB-4C85-BB3B-88DE69F6A254}" destId="{A0D69373-B19D-4012-83FC-E5D530AF6251}" srcOrd="5" destOrd="0" presId="urn:microsoft.com/office/officeart/2005/8/layout/radial1"/>
    <dgm:cxn modelId="{A9BA836E-A493-4A6C-9806-E326628A5C1C}" type="presParOf" srcId="{A0D69373-B19D-4012-83FC-E5D530AF6251}" destId="{2DD4EF26-431B-4181-89CB-22A5C2FB1B12}" srcOrd="0" destOrd="0" presId="urn:microsoft.com/office/officeart/2005/8/layout/radial1"/>
    <dgm:cxn modelId="{4E9DB7D3-6E49-4909-841F-30E37FCFBD8A}" type="presParOf" srcId="{32AB9FBA-34CB-4C85-BB3B-88DE69F6A254}" destId="{8692F5EF-F20A-4D34-8688-E44C5AB8107B}" srcOrd="6" destOrd="0" presId="urn:microsoft.com/office/officeart/2005/8/layout/radial1"/>
    <dgm:cxn modelId="{E58A53FD-771F-4907-9775-2BD19FC05BDD}" type="presParOf" srcId="{32AB9FBA-34CB-4C85-BB3B-88DE69F6A254}" destId="{3BBAB002-4689-45C5-96E1-03285D9DC761}" srcOrd="7" destOrd="0" presId="urn:microsoft.com/office/officeart/2005/8/layout/radial1"/>
    <dgm:cxn modelId="{549F33BF-0CEC-4701-A211-7A0BC257A04B}" type="presParOf" srcId="{3BBAB002-4689-45C5-96E1-03285D9DC761}" destId="{466AE927-667B-45F4-8EB4-CE081B162966}" srcOrd="0" destOrd="0" presId="urn:microsoft.com/office/officeart/2005/8/layout/radial1"/>
    <dgm:cxn modelId="{B2C1723A-2308-4CC6-A8F9-EBBFE05BC2B0}" type="presParOf" srcId="{32AB9FBA-34CB-4C85-BB3B-88DE69F6A254}" destId="{97A21889-98BE-4E4C-AA27-F998399FE591}" srcOrd="8" destOrd="0" presId="urn:microsoft.com/office/officeart/2005/8/layout/radial1"/>
    <dgm:cxn modelId="{3B00BAF2-108A-45D1-85BD-3DFE4D4BF7BF}" type="presParOf" srcId="{32AB9FBA-34CB-4C85-BB3B-88DE69F6A254}" destId="{7B07E395-4185-4EED-9B0C-411ADD4F15FB}" srcOrd="9" destOrd="0" presId="urn:microsoft.com/office/officeart/2005/8/layout/radial1"/>
    <dgm:cxn modelId="{D8E1622B-019A-45B0-BE22-75B58EA7FEB1}" type="presParOf" srcId="{7B07E395-4185-4EED-9B0C-411ADD4F15FB}" destId="{71C50648-C634-4A7B-9A37-B95E93A919CB}" srcOrd="0" destOrd="0" presId="urn:microsoft.com/office/officeart/2005/8/layout/radial1"/>
    <dgm:cxn modelId="{7E09E32B-C3C0-48E3-B8B2-871F9F0E58EC}" type="presParOf" srcId="{32AB9FBA-34CB-4C85-BB3B-88DE69F6A254}" destId="{F012AB01-AECD-4551-AAD9-45511329483C}" srcOrd="10" destOrd="0" presId="urn:microsoft.com/office/officeart/2005/8/layout/radial1"/>
    <dgm:cxn modelId="{C2784EF7-A83F-496C-BD04-D1BAD9F719CA}" type="presParOf" srcId="{32AB9FBA-34CB-4C85-BB3B-88DE69F6A254}" destId="{8D91676C-3997-408E-806B-B60B931815A3}" srcOrd="11" destOrd="0" presId="urn:microsoft.com/office/officeart/2005/8/layout/radial1"/>
    <dgm:cxn modelId="{F60A8D1B-A55B-47A2-8378-F5FDFC5E0B9B}" type="presParOf" srcId="{8D91676C-3997-408E-806B-B60B931815A3}" destId="{B304BA7A-1424-43A6-8D85-28A152FFDF03}" srcOrd="0" destOrd="0" presId="urn:microsoft.com/office/officeart/2005/8/layout/radial1"/>
    <dgm:cxn modelId="{CC6B7094-10AA-42B9-BA4A-511B1C059DA2}" type="presParOf" srcId="{32AB9FBA-34CB-4C85-BB3B-88DE69F6A254}" destId="{F756E160-F773-483C-98B4-06BC2F07E6C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C4068-EAA5-42BC-8239-E7E479910A81}">
      <dsp:nvSpPr>
        <dsp:cNvPr id="0" name=""/>
        <dsp:cNvSpPr/>
      </dsp:nvSpPr>
      <dsp:spPr>
        <a:xfrm>
          <a:off x="2088232" y="1080120"/>
          <a:ext cx="1296143" cy="12961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共享信息</a:t>
          </a:r>
          <a:endParaRPr lang="zh-CN" altLang="en-US" sz="1800" kern="1200" dirty="0">
            <a:latin typeface="宋体" pitchFamily="2" charset="-122"/>
            <a:ea typeface="宋体" pitchFamily="2" charset="-122"/>
            <a:cs typeface="Arial" pitchFamily="34" charset="0"/>
          </a:endParaRPr>
        </a:p>
      </dsp:txBody>
      <dsp:txXfrm>
        <a:off x="2278048" y="1269936"/>
        <a:ext cx="916511" cy="916511"/>
      </dsp:txXfrm>
    </dsp:sp>
    <dsp:sp modelId="{AAC24F63-E77F-4D0E-8979-8B6261615384}">
      <dsp:nvSpPr>
        <dsp:cNvPr id="0" name=""/>
        <dsp:cNvSpPr/>
      </dsp:nvSpPr>
      <dsp:spPr>
        <a:xfrm rot="16174170">
          <a:off x="2674025" y="1007506"/>
          <a:ext cx="113961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13961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728157" y="1020310"/>
        <a:ext cx="5698" cy="5698"/>
      </dsp:txXfrm>
    </dsp:sp>
    <dsp:sp modelId="{716362A5-394A-4EC6-9B39-2BE0E57DC6CB}">
      <dsp:nvSpPr>
        <dsp:cNvPr id="0" name=""/>
        <dsp:cNvSpPr/>
      </dsp:nvSpPr>
      <dsp:spPr>
        <a:xfrm>
          <a:off x="2251095" y="14378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 2</a:t>
          </a:r>
          <a:endParaRPr lang="zh-CN" altLang="en-US" sz="1800" kern="1200" dirty="0"/>
        </a:p>
      </dsp:txBody>
      <dsp:txXfrm>
        <a:off x="2390485" y="153768"/>
        <a:ext cx="673035" cy="673035"/>
      </dsp:txXfrm>
    </dsp:sp>
    <dsp:sp modelId="{C6FDA6C9-FA4A-4E2C-AC7F-007BB980A56F}">
      <dsp:nvSpPr>
        <dsp:cNvPr id="0" name=""/>
        <dsp:cNvSpPr/>
      </dsp:nvSpPr>
      <dsp:spPr>
        <a:xfrm rot="19857222">
          <a:off x="3294624" y="1366074"/>
          <a:ext cx="131057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31057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56877" y="1378450"/>
        <a:ext cx="6552" cy="6552"/>
      </dsp:txXfrm>
    </dsp:sp>
    <dsp:sp modelId="{6848C7C9-2305-4808-B784-AE5ED9341E19}">
      <dsp:nvSpPr>
        <dsp:cNvPr id="0" name=""/>
        <dsp:cNvSpPr/>
      </dsp:nvSpPr>
      <dsp:spPr>
        <a:xfrm>
          <a:off x="3357584" y="642943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 3</a:t>
          </a:r>
          <a:endParaRPr lang="zh-CN" altLang="en-US" sz="1800" kern="1200" dirty="0"/>
        </a:p>
      </dsp:txBody>
      <dsp:txXfrm>
        <a:off x="3496974" y="782333"/>
        <a:ext cx="673035" cy="673035"/>
      </dsp:txXfrm>
    </dsp:sp>
    <dsp:sp modelId="{A0D69373-B19D-4012-83FC-E5D530AF6251}">
      <dsp:nvSpPr>
        <dsp:cNvPr id="0" name=""/>
        <dsp:cNvSpPr/>
      </dsp:nvSpPr>
      <dsp:spPr>
        <a:xfrm rot="1800000">
          <a:off x="3289854" y="2065297"/>
          <a:ext cx="114890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14890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44427" y="2078078"/>
        <a:ext cx="5744" cy="5744"/>
      </dsp:txXfrm>
    </dsp:sp>
    <dsp:sp modelId="{8692F5EF-F20A-4D34-8688-E44C5AB8107B}">
      <dsp:nvSpPr>
        <dsp:cNvPr id="0" name=""/>
        <dsp:cNvSpPr/>
      </dsp:nvSpPr>
      <dsp:spPr>
        <a:xfrm>
          <a:off x="3333289" y="1871719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 4</a:t>
          </a:r>
          <a:endParaRPr lang="zh-CN" altLang="en-US" sz="1800" kern="1200" dirty="0"/>
        </a:p>
      </dsp:txBody>
      <dsp:txXfrm>
        <a:off x="3472679" y="2011109"/>
        <a:ext cx="673035" cy="673035"/>
      </dsp:txXfrm>
    </dsp:sp>
    <dsp:sp modelId="{3BBAB002-4689-45C5-96E1-03285D9DC761}">
      <dsp:nvSpPr>
        <dsp:cNvPr id="0" name=""/>
        <dsp:cNvSpPr/>
      </dsp:nvSpPr>
      <dsp:spPr>
        <a:xfrm rot="5400000">
          <a:off x="2672151" y="2424763"/>
          <a:ext cx="128305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28305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3096" y="2437208"/>
        <a:ext cx="6415" cy="6415"/>
      </dsp:txXfrm>
    </dsp:sp>
    <dsp:sp modelId="{97A21889-98BE-4E4C-AA27-F998399FE591}">
      <dsp:nvSpPr>
        <dsp:cNvPr id="0" name=""/>
        <dsp:cNvSpPr/>
      </dsp:nvSpPr>
      <dsp:spPr>
        <a:xfrm>
          <a:off x="2260396" y="2504568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 5</a:t>
          </a:r>
          <a:endParaRPr lang="zh-CN" altLang="en-US" sz="1800" kern="1200" dirty="0">
            <a:latin typeface="Arial" pitchFamily="34" charset="0"/>
            <a:cs typeface="Arial" pitchFamily="34" charset="0"/>
          </a:endParaRPr>
        </a:p>
      </dsp:txBody>
      <dsp:txXfrm>
        <a:off x="2399786" y="2643958"/>
        <a:ext cx="673035" cy="673035"/>
      </dsp:txXfrm>
    </dsp:sp>
    <dsp:sp modelId="{7B07E395-4185-4EED-9B0C-411ADD4F15FB}">
      <dsp:nvSpPr>
        <dsp:cNvPr id="0" name=""/>
        <dsp:cNvSpPr/>
      </dsp:nvSpPr>
      <dsp:spPr>
        <a:xfrm rot="9000000">
          <a:off x="2067863" y="2065297"/>
          <a:ext cx="114890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14890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436" y="2078078"/>
        <a:ext cx="5744" cy="5744"/>
      </dsp:txXfrm>
    </dsp:sp>
    <dsp:sp modelId="{F012AB01-AECD-4551-AAD9-45511329483C}">
      <dsp:nvSpPr>
        <dsp:cNvPr id="0" name=""/>
        <dsp:cNvSpPr/>
      </dsp:nvSpPr>
      <dsp:spPr>
        <a:xfrm>
          <a:off x="1187503" y="1871719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6</a:t>
          </a:r>
          <a:endParaRPr lang="zh-CN" altLang="en-US" sz="1800" kern="1200" dirty="0" smtClean="0">
            <a:latin typeface="Arial" pitchFamily="34" charset="0"/>
            <a:cs typeface="Arial" pitchFamily="34" charset="0"/>
          </a:endParaRPr>
        </a:p>
      </dsp:txBody>
      <dsp:txXfrm>
        <a:off x="1326893" y="2011109"/>
        <a:ext cx="673035" cy="673035"/>
      </dsp:txXfrm>
    </dsp:sp>
    <dsp:sp modelId="{8D91676C-3997-408E-806B-B60B931815A3}">
      <dsp:nvSpPr>
        <dsp:cNvPr id="0" name=""/>
        <dsp:cNvSpPr/>
      </dsp:nvSpPr>
      <dsp:spPr>
        <a:xfrm rot="12600000">
          <a:off x="2067863" y="1359780"/>
          <a:ext cx="114890" cy="31306"/>
        </a:xfrm>
        <a:custGeom>
          <a:avLst/>
          <a:gdLst/>
          <a:ahLst/>
          <a:cxnLst/>
          <a:rect l="0" t="0" r="0" b="0"/>
          <a:pathLst>
            <a:path>
              <a:moveTo>
                <a:pt x="0" y="15653"/>
              </a:moveTo>
              <a:lnTo>
                <a:pt x="114890" y="15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436" y="1372561"/>
        <a:ext cx="5744" cy="5744"/>
      </dsp:txXfrm>
    </dsp:sp>
    <dsp:sp modelId="{F756E160-F773-483C-98B4-06BC2F07E6C4}">
      <dsp:nvSpPr>
        <dsp:cNvPr id="0" name=""/>
        <dsp:cNvSpPr/>
      </dsp:nvSpPr>
      <dsp:spPr>
        <a:xfrm>
          <a:off x="1187503" y="632849"/>
          <a:ext cx="951815" cy="951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宋体" pitchFamily="2" charset="-122"/>
              <a:ea typeface="宋体" pitchFamily="2" charset="-122"/>
              <a:cs typeface="Arial" pitchFamily="34" charset="0"/>
            </a:rPr>
            <a:t>任务</a:t>
          </a:r>
          <a:r>
            <a:rPr lang="en-US" altLang="zh-CN" sz="1800" kern="1200" dirty="0" smtClean="0">
              <a:latin typeface="Arial" pitchFamily="34" charset="0"/>
              <a:cs typeface="Arial" pitchFamily="34" charset="0"/>
            </a:rPr>
            <a:t> 1</a:t>
          </a:r>
          <a:endParaRPr lang="zh-CN" altLang="en-US" sz="1800" kern="1200" dirty="0"/>
        </a:p>
      </dsp:txBody>
      <dsp:txXfrm>
        <a:off x="1326893" y="772239"/>
        <a:ext cx="673035" cy="673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8" Type="http://schemas.openxmlformats.org/officeDocument/2006/relationships/image" Target="../media/image67.wmf"/><Relationship Id="rId9" Type="http://schemas.openxmlformats.org/officeDocument/2006/relationships/image" Target="../media/image68.wmf"/><Relationship Id="rId10" Type="http://schemas.openxmlformats.org/officeDocument/2006/relationships/image" Target="../media/image69.wmf"/><Relationship Id="rId11" Type="http://schemas.openxmlformats.org/officeDocument/2006/relationships/image" Target="../media/image70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7" Type="http://schemas.openxmlformats.org/officeDocument/2006/relationships/image" Target="../media/image77.wmf"/><Relationship Id="rId8" Type="http://schemas.openxmlformats.org/officeDocument/2006/relationships/image" Target="../media/image78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4" Type="http://schemas.openxmlformats.org/officeDocument/2006/relationships/image" Target="../media/image92.wmf"/><Relationship Id="rId5" Type="http://schemas.openxmlformats.org/officeDocument/2006/relationships/image" Target="../media/image93.wmf"/><Relationship Id="rId6" Type="http://schemas.openxmlformats.org/officeDocument/2006/relationships/image" Target="../media/image94.wmf"/><Relationship Id="rId7" Type="http://schemas.openxmlformats.org/officeDocument/2006/relationships/image" Target="../media/image95.wmf"/><Relationship Id="rId1" Type="http://schemas.openxmlformats.org/officeDocument/2006/relationships/image" Target="../media/image89.wmf"/><Relationship Id="rId2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wmf"/><Relationship Id="rId5" Type="http://schemas.openxmlformats.org/officeDocument/2006/relationships/image" Target="../media/image102.wmf"/><Relationship Id="rId1" Type="http://schemas.openxmlformats.org/officeDocument/2006/relationships/image" Target="../media/image98.wmf"/><Relationship Id="rId2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image" Target="../media/image109.wmf"/><Relationship Id="rId6" Type="http://schemas.openxmlformats.org/officeDocument/2006/relationships/image" Target="../media/image110.wmf"/><Relationship Id="rId7" Type="http://schemas.openxmlformats.org/officeDocument/2006/relationships/image" Target="../media/image111.wmf"/><Relationship Id="rId8" Type="http://schemas.openxmlformats.org/officeDocument/2006/relationships/image" Target="../media/image112.wmf"/><Relationship Id="rId1" Type="http://schemas.openxmlformats.org/officeDocument/2006/relationships/image" Target="../media/image105.wmf"/><Relationship Id="rId2" Type="http://schemas.openxmlformats.org/officeDocument/2006/relationships/image" Target="../media/image10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4" Type="http://schemas.openxmlformats.org/officeDocument/2006/relationships/image" Target="../media/image116.wmf"/><Relationship Id="rId5" Type="http://schemas.openxmlformats.org/officeDocument/2006/relationships/image" Target="../media/image117.wmf"/><Relationship Id="rId6" Type="http://schemas.openxmlformats.org/officeDocument/2006/relationships/image" Target="../media/image118.wmf"/><Relationship Id="rId1" Type="http://schemas.openxmlformats.org/officeDocument/2006/relationships/image" Target="../media/image113.wmf"/><Relationship Id="rId2" Type="http://schemas.openxmlformats.org/officeDocument/2006/relationships/image" Target="../media/image11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4" Type="http://schemas.openxmlformats.org/officeDocument/2006/relationships/image" Target="../media/image122.wmf"/><Relationship Id="rId5" Type="http://schemas.openxmlformats.org/officeDocument/2006/relationships/image" Target="../media/image123.wmf"/><Relationship Id="rId6" Type="http://schemas.openxmlformats.org/officeDocument/2006/relationships/image" Target="../media/image124.wmf"/><Relationship Id="rId1" Type="http://schemas.openxmlformats.org/officeDocument/2006/relationships/image" Target="../media/image119.wmf"/><Relationship Id="rId2" Type="http://schemas.openxmlformats.org/officeDocument/2006/relationships/image" Target="../media/image12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4" Type="http://schemas.openxmlformats.org/officeDocument/2006/relationships/image" Target="../media/image115.wmf"/><Relationship Id="rId1" Type="http://schemas.openxmlformats.org/officeDocument/2006/relationships/image" Target="../media/image125.wmf"/><Relationship Id="rId2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4" Type="http://schemas.openxmlformats.org/officeDocument/2006/relationships/image" Target="../media/image131.wmf"/><Relationship Id="rId5" Type="http://schemas.openxmlformats.org/officeDocument/2006/relationships/image" Target="../media/image132.wmf"/><Relationship Id="rId6" Type="http://schemas.openxmlformats.org/officeDocument/2006/relationships/image" Target="../media/image133.wmf"/><Relationship Id="rId1" Type="http://schemas.openxmlformats.org/officeDocument/2006/relationships/image" Target="../media/image128.wmf"/><Relationship Id="rId2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8.wmf"/><Relationship Id="rId7" Type="http://schemas.openxmlformats.org/officeDocument/2006/relationships/image" Target="../media/image19.wmf"/><Relationship Id="rId8" Type="http://schemas.openxmlformats.org/officeDocument/2006/relationships/image" Target="../media/image20.wmf"/><Relationship Id="rId9" Type="http://schemas.openxmlformats.org/officeDocument/2006/relationships/image" Target="../media/image21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Relationship Id="rId2" Type="http://schemas.openxmlformats.org/officeDocument/2006/relationships/image" Target="../media/image135.wmf"/><Relationship Id="rId3" Type="http://schemas.openxmlformats.org/officeDocument/2006/relationships/image" Target="../media/image13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Relationship Id="rId2" Type="http://schemas.openxmlformats.org/officeDocument/2006/relationships/image" Target="../media/image13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Relationship Id="rId2" Type="http://schemas.openxmlformats.org/officeDocument/2006/relationships/image" Target="../media/image142.wmf"/><Relationship Id="rId3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Relationship Id="rId2" Type="http://schemas.openxmlformats.org/officeDocument/2006/relationships/image" Target="../media/image153.wmf"/><Relationship Id="rId3" Type="http://schemas.openxmlformats.org/officeDocument/2006/relationships/image" Target="../media/image15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4" Type="http://schemas.openxmlformats.org/officeDocument/2006/relationships/image" Target="../media/image157.wmf"/><Relationship Id="rId5" Type="http://schemas.openxmlformats.org/officeDocument/2006/relationships/image" Target="../media/image152.wmf"/><Relationship Id="rId1" Type="http://schemas.openxmlformats.org/officeDocument/2006/relationships/image" Target="../media/image153.wmf"/><Relationship Id="rId2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Relationship Id="rId2" Type="http://schemas.openxmlformats.org/officeDocument/2006/relationships/image" Target="../media/image159.wmf"/><Relationship Id="rId3" Type="http://schemas.openxmlformats.org/officeDocument/2006/relationships/image" Target="../media/image16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4" Type="http://schemas.openxmlformats.org/officeDocument/2006/relationships/image" Target="../media/image164.wmf"/><Relationship Id="rId1" Type="http://schemas.openxmlformats.org/officeDocument/2006/relationships/image" Target="../media/image161.wmf"/><Relationship Id="rId2" Type="http://schemas.openxmlformats.org/officeDocument/2006/relationships/image" Target="../media/image16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4" Type="http://schemas.openxmlformats.org/officeDocument/2006/relationships/image" Target="../media/image168.wmf"/><Relationship Id="rId5" Type="http://schemas.openxmlformats.org/officeDocument/2006/relationships/image" Target="../media/image169.wmf"/><Relationship Id="rId1" Type="http://schemas.openxmlformats.org/officeDocument/2006/relationships/image" Target="../media/image165.wmf"/><Relationship Id="rId2" Type="http://schemas.openxmlformats.org/officeDocument/2006/relationships/image" Target="../media/image16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4" Type="http://schemas.openxmlformats.org/officeDocument/2006/relationships/image" Target="../media/image173.wmf"/><Relationship Id="rId1" Type="http://schemas.openxmlformats.org/officeDocument/2006/relationships/image" Target="../media/image170.wmf"/><Relationship Id="rId2" Type="http://schemas.openxmlformats.org/officeDocument/2006/relationships/image" Target="../media/image17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4" Type="http://schemas.openxmlformats.org/officeDocument/2006/relationships/image" Target="../media/image175.wmf"/><Relationship Id="rId5" Type="http://schemas.openxmlformats.org/officeDocument/2006/relationships/image" Target="../media/image176.wmf"/><Relationship Id="rId1" Type="http://schemas.openxmlformats.org/officeDocument/2006/relationships/image" Target="../media/image169.wmf"/><Relationship Id="rId2" Type="http://schemas.openxmlformats.org/officeDocument/2006/relationships/image" Target="../media/image1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wmf"/><Relationship Id="rId8" Type="http://schemas.openxmlformats.org/officeDocument/2006/relationships/image" Target="../media/image29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image" Target="../media/image51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01F68-265F-42B4-A047-EEB28260BD79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A63B3-8FA9-428A-8EA8-D522507735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9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Here is the detailed MSCG algorithm.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CAE00-64AE-45D5-9762-44DB318E507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The School data set is from the Inner London Education Authority</a:t>
            </a:r>
          </a:p>
          <a:p>
            <a:r>
              <a:rPr lang="en-US" altLang="zh-CN" dirty="0" smtClean="0"/>
              <a:t>(ILEA), consisting of examination records of 15362 students</a:t>
            </a:r>
          </a:p>
          <a:p>
            <a:r>
              <a:rPr lang="en-US" altLang="zh-CN" dirty="0" smtClean="0"/>
              <a:t>(samples) from 139 secondary schools in years 1985, 1986 and 1987.</a:t>
            </a:r>
          </a:p>
          <a:p>
            <a:r>
              <a:rPr lang="en-US" altLang="zh-CN" dirty="0" smtClean="0"/>
              <a:t>Each sample is represented by 27 binary attributes which include</a:t>
            </a:r>
          </a:p>
          <a:p>
            <a:r>
              <a:rPr lang="en-US" altLang="zh-CN" dirty="0" smtClean="0"/>
              <a:t>year, gender, examination score, etc., plus 1 bias attribute (In our</a:t>
            </a:r>
          </a:p>
          <a:p>
            <a:r>
              <a:rPr lang="en-US" altLang="zh-CN" dirty="0" smtClean="0"/>
              <a:t>experiments, the bias attribute is not used). The response (target)</a:t>
            </a:r>
          </a:p>
          <a:p>
            <a:r>
              <a:rPr lang="en-US" altLang="zh-CN" dirty="0" smtClean="0"/>
              <a:t>is the examination score. So we have 139 tasks with each task</a:t>
            </a:r>
          </a:p>
          <a:p>
            <a:r>
              <a:rPr lang="en-US" altLang="zh-CN" dirty="0" smtClean="0"/>
              <a:t>corresponding to one school.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MRI data set is from the ANDI</a:t>
            </a:r>
          </a:p>
          <a:p>
            <a:r>
              <a:rPr lang="en-US" altLang="zh-CN" dirty="0" smtClean="0"/>
              <a:t>database. It contains MRI</a:t>
            </a:r>
          </a:p>
          <a:p>
            <a:r>
              <a:rPr lang="en-US" altLang="zh-CN" dirty="0" smtClean="0"/>
              <a:t>data of 675 patients preprocessed using </a:t>
            </a:r>
            <a:r>
              <a:rPr lang="en-US" altLang="zh-CN" dirty="0" err="1" smtClean="0"/>
              <a:t>FreeSurfer</a:t>
            </a:r>
            <a:r>
              <a:rPr lang="en-US" altLang="zh-CN" dirty="0" smtClean="0"/>
              <a:t>\footnote{\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{www.loni.ucla.edu/ADNI/}}. The MRI</a:t>
            </a:r>
          </a:p>
          <a:p>
            <a:r>
              <a:rPr lang="en-US" altLang="zh-CN" dirty="0" smtClean="0"/>
              <a:t>data include 306 features which can be categorized into 5 types:</a:t>
            </a:r>
          </a:p>
          <a:p>
            <a:r>
              <a:rPr lang="en-US" altLang="zh-CN" dirty="0" smtClean="0"/>
              <a:t>cortical thickness average, cortical thickness standard deviation,</a:t>
            </a:r>
          </a:p>
          <a:p>
            <a:r>
              <a:rPr lang="en-US" altLang="zh-CN" dirty="0" smtClean="0"/>
              <a:t>volume of cortical </a:t>
            </a:r>
            <a:r>
              <a:rPr lang="en-US" altLang="zh-CN" dirty="0" err="1" smtClean="0"/>
              <a:t>parcellation</a:t>
            </a:r>
            <a:r>
              <a:rPr lang="en-US" altLang="zh-CN" dirty="0" smtClean="0"/>
              <a:t>, volume of white matter</a:t>
            </a:r>
          </a:p>
          <a:p>
            <a:r>
              <a:rPr lang="en-US" altLang="zh-CN" dirty="0" err="1" smtClean="0"/>
              <a:t>parcellation</a:t>
            </a:r>
            <a:r>
              <a:rPr lang="en-US" altLang="zh-CN" dirty="0" smtClean="0"/>
              <a:t>, and surface area. The response (target) is the Mini Mental</a:t>
            </a:r>
          </a:p>
          <a:p>
            <a:r>
              <a:rPr lang="en-US" altLang="zh-CN" dirty="0" smtClean="0"/>
              <a:t>State Examination (MMSE) score coming from 6 different time points: M06,</a:t>
            </a:r>
          </a:p>
          <a:p>
            <a:r>
              <a:rPr lang="en-US" altLang="zh-CN" dirty="0" smtClean="0"/>
              <a:t>M12, M18, M24, M36, and M48. We remove the samples which fail the</a:t>
            </a:r>
          </a:p>
          <a:p>
            <a:r>
              <a:rPr lang="en-US" altLang="zh-CN" dirty="0" smtClean="0"/>
              <a:t>MRI quality controls and with missing entries. After the</a:t>
            </a:r>
          </a:p>
          <a:p>
            <a:r>
              <a:rPr lang="en-US" altLang="zh-CN" dirty="0" smtClean="0"/>
              <a:t>preprocessing above, we have 6 tasks with each task corresponding to</a:t>
            </a:r>
          </a:p>
          <a:p>
            <a:r>
              <a:rPr lang="en-US" altLang="zh-CN" dirty="0" smtClean="0"/>
              <a:t>a time point and the sample sizes corresponding to 6 tasks are</a:t>
            </a:r>
          </a:p>
          <a:p>
            <a:r>
              <a:rPr lang="en-US" altLang="zh-CN" dirty="0" smtClean="0"/>
              <a:t>648, 642, 293, 569, 389 and 87, respectively.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EA97E-A995-4AA0-80C0-AC87E7CB468C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 cstate="print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zcs@mail.tsinghua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26.w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27.wmf"/><Relationship Id="rId15" Type="http://schemas.openxmlformats.org/officeDocument/2006/relationships/oleObject" Target="../embeddings/oleObject20.bin"/><Relationship Id="rId16" Type="http://schemas.openxmlformats.org/officeDocument/2006/relationships/image" Target="../media/image28.wmf"/><Relationship Id="rId17" Type="http://schemas.openxmlformats.org/officeDocument/2006/relationships/oleObject" Target="../embeddings/oleObject21.bin"/><Relationship Id="rId18" Type="http://schemas.openxmlformats.org/officeDocument/2006/relationships/image" Target="../media/image2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3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34.wmf"/><Relationship Id="rId13" Type="http://schemas.openxmlformats.org/officeDocument/2006/relationships/oleObject" Target="../embeddings/oleObject27.bin"/><Relationship Id="rId14" Type="http://schemas.openxmlformats.org/officeDocument/2006/relationships/image" Target="../media/image3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1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2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3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7.png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wmf"/><Relationship Id="rId12" Type="http://schemas.openxmlformats.org/officeDocument/2006/relationships/image" Target="../media/image45.png"/><Relationship Id="rId13" Type="http://schemas.openxmlformats.org/officeDocument/2006/relationships/oleObject" Target="../embeddings/oleObject35.bin"/><Relationship Id="rId14" Type="http://schemas.openxmlformats.org/officeDocument/2006/relationships/image" Target="../media/image4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40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1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42.wmf"/><Relationship Id="rId9" Type="http://schemas.openxmlformats.org/officeDocument/2006/relationships/oleObject" Target="../embeddings/oleObject33.bin"/><Relationship Id="rId10" Type="http://schemas.openxmlformats.org/officeDocument/2006/relationships/oleObject" Target="../embeddings/oleObject34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0.bin"/><Relationship Id="rId12" Type="http://schemas.openxmlformats.org/officeDocument/2006/relationships/image" Target="../media/image50.wmf"/><Relationship Id="rId13" Type="http://schemas.openxmlformats.org/officeDocument/2006/relationships/oleObject" Target="../embeddings/oleObject41.bin"/><Relationship Id="rId14" Type="http://schemas.openxmlformats.org/officeDocument/2006/relationships/image" Target="../media/image5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48.wmf"/><Relationship Id="rId9" Type="http://schemas.openxmlformats.org/officeDocument/2006/relationships/oleObject" Target="../embeddings/oleObject39.bin"/><Relationship Id="rId10" Type="http://schemas.openxmlformats.org/officeDocument/2006/relationships/image" Target="../media/image4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oleObject" Target="../embeddings/oleObject42.bin"/><Relationship Id="rId5" Type="http://schemas.openxmlformats.org/officeDocument/2006/relationships/image" Target="../media/image5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55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57.wmf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20" Type="http://schemas.openxmlformats.org/officeDocument/2006/relationships/image" Target="../media/image68.wmf"/><Relationship Id="rId21" Type="http://schemas.openxmlformats.org/officeDocument/2006/relationships/oleObject" Target="../embeddings/oleObject54.bin"/><Relationship Id="rId22" Type="http://schemas.openxmlformats.org/officeDocument/2006/relationships/image" Target="../media/image69.wmf"/><Relationship Id="rId23" Type="http://schemas.openxmlformats.org/officeDocument/2006/relationships/oleObject" Target="../embeddings/oleObject55.bin"/><Relationship Id="rId24" Type="http://schemas.openxmlformats.org/officeDocument/2006/relationships/image" Target="../media/image70.wmf"/><Relationship Id="rId10" Type="http://schemas.openxmlformats.org/officeDocument/2006/relationships/image" Target="../media/image63.wmf"/><Relationship Id="rId11" Type="http://schemas.openxmlformats.org/officeDocument/2006/relationships/oleObject" Target="../embeddings/oleObject49.bin"/><Relationship Id="rId12" Type="http://schemas.openxmlformats.org/officeDocument/2006/relationships/image" Target="../media/image64.wmf"/><Relationship Id="rId13" Type="http://schemas.openxmlformats.org/officeDocument/2006/relationships/oleObject" Target="../embeddings/oleObject50.bin"/><Relationship Id="rId14" Type="http://schemas.openxmlformats.org/officeDocument/2006/relationships/image" Target="../media/image65.wmf"/><Relationship Id="rId15" Type="http://schemas.openxmlformats.org/officeDocument/2006/relationships/oleObject" Target="../embeddings/oleObject51.bin"/><Relationship Id="rId16" Type="http://schemas.openxmlformats.org/officeDocument/2006/relationships/image" Target="../media/image66.wmf"/><Relationship Id="rId17" Type="http://schemas.openxmlformats.org/officeDocument/2006/relationships/oleObject" Target="../embeddings/oleObject52.bin"/><Relationship Id="rId18" Type="http://schemas.openxmlformats.org/officeDocument/2006/relationships/image" Target="../media/image67.wmf"/><Relationship Id="rId19" Type="http://schemas.openxmlformats.org/officeDocument/2006/relationships/oleObject" Target="../embeddings/oleObject53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5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62.w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0.bin"/><Relationship Id="rId12" Type="http://schemas.openxmlformats.org/officeDocument/2006/relationships/image" Target="../media/image75.wmf"/><Relationship Id="rId13" Type="http://schemas.openxmlformats.org/officeDocument/2006/relationships/oleObject" Target="../embeddings/oleObject61.bin"/><Relationship Id="rId14" Type="http://schemas.openxmlformats.org/officeDocument/2006/relationships/image" Target="../media/image76.wmf"/><Relationship Id="rId15" Type="http://schemas.openxmlformats.org/officeDocument/2006/relationships/oleObject" Target="../embeddings/oleObject62.bin"/><Relationship Id="rId16" Type="http://schemas.openxmlformats.org/officeDocument/2006/relationships/image" Target="../media/image77.wmf"/><Relationship Id="rId17" Type="http://schemas.openxmlformats.org/officeDocument/2006/relationships/oleObject" Target="../embeddings/oleObject63.bin"/><Relationship Id="rId18" Type="http://schemas.openxmlformats.org/officeDocument/2006/relationships/image" Target="../media/image78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6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73.w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7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w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93.w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94.w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9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89.w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90.wmf"/><Relationship Id="rId8" Type="http://schemas.openxmlformats.org/officeDocument/2006/relationships/oleObject" Target="../embeddings/oleObject66.bin"/><Relationship Id="rId9" Type="http://schemas.openxmlformats.org/officeDocument/2006/relationships/image" Target="../media/image91.wmf"/><Relationship Id="rId10" Type="http://schemas.openxmlformats.org/officeDocument/2006/relationships/oleObject" Target="../embeddings/oleObject6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emf"/><Relationship Id="rId12" Type="http://schemas.openxmlformats.org/officeDocument/2006/relationships/image" Target="../media/image104.emf"/><Relationship Id="rId13" Type="http://schemas.openxmlformats.org/officeDocument/2006/relationships/oleObject" Target="../embeddings/oleObject75.bin"/><Relationship Id="rId14" Type="http://schemas.openxmlformats.org/officeDocument/2006/relationships/image" Target="../media/image102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1.bin"/><Relationship Id="rId4" Type="http://schemas.openxmlformats.org/officeDocument/2006/relationships/image" Target="../media/image98.wmf"/><Relationship Id="rId5" Type="http://schemas.openxmlformats.org/officeDocument/2006/relationships/oleObject" Target="../embeddings/oleObject72.bin"/><Relationship Id="rId6" Type="http://schemas.openxmlformats.org/officeDocument/2006/relationships/image" Target="../media/image99.wmf"/><Relationship Id="rId7" Type="http://schemas.openxmlformats.org/officeDocument/2006/relationships/oleObject" Target="../embeddings/oleObject73.bin"/><Relationship Id="rId8" Type="http://schemas.openxmlformats.org/officeDocument/2006/relationships/image" Target="../media/image100.wmf"/><Relationship Id="rId9" Type="http://schemas.openxmlformats.org/officeDocument/2006/relationships/oleObject" Target="../embeddings/oleObject74.bin"/><Relationship Id="rId10" Type="http://schemas.openxmlformats.org/officeDocument/2006/relationships/image" Target="../media/image101.wmf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20" Type="http://schemas.openxmlformats.org/officeDocument/2006/relationships/oleObject" Target="../embeddings/oleObject86.bin"/><Relationship Id="rId21" Type="http://schemas.openxmlformats.org/officeDocument/2006/relationships/oleObject" Target="../embeddings/oleObject87.bin"/><Relationship Id="rId22" Type="http://schemas.openxmlformats.org/officeDocument/2006/relationships/oleObject" Target="../embeddings/oleObject88.bin"/><Relationship Id="rId23" Type="http://schemas.openxmlformats.org/officeDocument/2006/relationships/oleObject" Target="../embeddings/oleObject89.bin"/><Relationship Id="rId24" Type="http://schemas.openxmlformats.org/officeDocument/2006/relationships/oleObject" Target="../embeddings/oleObject90.bin"/><Relationship Id="rId25" Type="http://schemas.openxmlformats.org/officeDocument/2006/relationships/oleObject" Target="../embeddings/oleObject91.bin"/><Relationship Id="rId26" Type="http://schemas.openxmlformats.org/officeDocument/2006/relationships/image" Target="../media/image112.wmf"/><Relationship Id="rId10" Type="http://schemas.openxmlformats.org/officeDocument/2006/relationships/image" Target="../media/image108.wmf"/><Relationship Id="rId11" Type="http://schemas.openxmlformats.org/officeDocument/2006/relationships/oleObject" Target="../embeddings/oleObject80.bin"/><Relationship Id="rId12" Type="http://schemas.openxmlformats.org/officeDocument/2006/relationships/oleObject" Target="../embeddings/oleObject81.bin"/><Relationship Id="rId13" Type="http://schemas.openxmlformats.org/officeDocument/2006/relationships/image" Target="../media/image109.wmf"/><Relationship Id="rId14" Type="http://schemas.openxmlformats.org/officeDocument/2006/relationships/oleObject" Target="../embeddings/oleObject82.bin"/><Relationship Id="rId15" Type="http://schemas.openxmlformats.org/officeDocument/2006/relationships/image" Target="../media/image110.wmf"/><Relationship Id="rId16" Type="http://schemas.openxmlformats.org/officeDocument/2006/relationships/oleObject" Target="../embeddings/oleObject83.bin"/><Relationship Id="rId17" Type="http://schemas.openxmlformats.org/officeDocument/2006/relationships/oleObject" Target="../embeddings/oleObject84.bin"/><Relationship Id="rId18" Type="http://schemas.openxmlformats.org/officeDocument/2006/relationships/image" Target="../media/image111.wmf"/><Relationship Id="rId19" Type="http://schemas.openxmlformats.org/officeDocument/2006/relationships/oleObject" Target="../embeddings/oleObject85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6.bin"/><Relationship Id="rId4" Type="http://schemas.openxmlformats.org/officeDocument/2006/relationships/image" Target="../media/image105.wmf"/><Relationship Id="rId5" Type="http://schemas.openxmlformats.org/officeDocument/2006/relationships/oleObject" Target="../embeddings/oleObject77.bin"/><Relationship Id="rId6" Type="http://schemas.openxmlformats.org/officeDocument/2006/relationships/image" Target="../media/image106.wmf"/><Relationship Id="rId7" Type="http://schemas.openxmlformats.org/officeDocument/2006/relationships/oleObject" Target="../embeddings/oleObject78.bin"/><Relationship Id="rId8" Type="http://schemas.openxmlformats.org/officeDocument/2006/relationships/image" Target="../media/image107.w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6.bin"/><Relationship Id="rId12" Type="http://schemas.openxmlformats.org/officeDocument/2006/relationships/image" Target="../media/image117.wmf"/><Relationship Id="rId13" Type="http://schemas.openxmlformats.org/officeDocument/2006/relationships/oleObject" Target="../embeddings/oleObject97.bin"/><Relationship Id="rId14" Type="http://schemas.openxmlformats.org/officeDocument/2006/relationships/image" Target="../media/image118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2.bin"/><Relationship Id="rId4" Type="http://schemas.openxmlformats.org/officeDocument/2006/relationships/image" Target="../media/image113.w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114.w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115.wmf"/><Relationship Id="rId9" Type="http://schemas.openxmlformats.org/officeDocument/2006/relationships/oleObject" Target="../embeddings/oleObject95.bin"/><Relationship Id="rId10" Type="http://schemas.openxmlformats.org/officeDocument/2006/relationships/image" Target="../media/image116.w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2.bin"/><Relationship Id="rId12" Type="http://schemas.openxmlformats.org/officeDocument/2006/relationships/image" Target="../media/image123.wmf"/><Relationship Id="rId13" Type="http://schemas.openxmlformats.org/officeDocument/2006/relationships/oleObject" Target="../embeddings/oleObject103.bin"/><Relationship Id="rId14" Type="http://schemas.openxmlformats.org/officeDocument/2006/relationships/image" Target="../media/image124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8.bin"/><Relationship Id="rId4" Type="http://schemas.openxmlformats.org/officeDocument/2006/relationships/image" Target="../media/image119.w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120.w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121.wmf"/><Relationship Id="rId9" Type="http://schemas.openxmlformats.org/officeDocument/2006/relationships/oleObject" Target="../embeddings/oleObject101.bin"/><Relationship Id="rId10" Type="http://schemas.openxmlformats.org/officeDocument/2006/relationships/image" Target="../media/image12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125.w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126.w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127.wmf"/><Relationship Id="rId9" Type="http://schemas.openxmlformats.org/officeDocument/2006/relationships/oleObject" Target="../embeddings/oleObject107.bin"/><Relationship Id="rId10" Type="http://schemas.openxmlformats.org/officeDocument/2006/relationships/image" Target="../media/image115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2.bin"/><Relationship Id="rId12" Type="http://schemas.openxmlformats.org/officeDocument/2006/relationships/image" Target="../media/image132.wmf"/><Relationship Id="rId13" Type="http://schemas.openxmlformats.org/officeDocument/2006/relationships/oleObject" Target="../embeddings/oleObject113.bin"/><Relationship Id="rId14" Type="http://schemas.openxmlformats.org/officeDocument/2006/relationships/image" Target="../media/image133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8.bin"/><Relationship Id="rId4" Type="http://schemas.openxmlformats.org/officeDocument/2006/relationships/image" Target="../media/image128.wmf"/><Relationship Id="rId5" Type="http://schemas.openxmlformats.org/officeDocument/2006/relationships/oleObject" Target="../embeddings/oleObject109.bin"/><Relationship Id="rId6" Type="http://schemas.openxmlformats.org/officeDocument/2006/relationships/image" Target="../media/image129.wmf"/><Relationship Id="rId7" Type="http://schemas.openxmlformats.org/officeDocument/2006/relationships/oleObject" Target="../embeddings/oleObject110.bin"/><Relationship Id="rId8" Type="http://schemas.openxmlformats.org/officeDocument/2006/relationships/image" Target="../media/image130.wmf"/><Relationship Id="rId9" Type="http://schemas.openxmlformats.org/officeDocument/2006/relationships/oleObject" Target="../embeddings/oleObject111.bin"/><Relationship Id="rId10" Type="http://schemas.openxmlformats.org/officeDocument/2006/relationships/image" Target="../media/image13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4" Type="http://schemas.openxmlformats.org/officeDocument/2006/relationships/image" Target="../media/image134.w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135.wmf"/><Relationship Id="rId7" Type="http://schemas.openxmlformats.org/officeDocument/2006/relationships/oleObject" Target="../embeddings/oleObject116.bin"/><Relationship Id="rId8" Type="http://schemas.openxmlformats.org/officeDocument/2006/relationships/image" Target="../media/image136.wmf"/><Relationship Id="rId9" Type="http://schemas.openxmlformats.org/officeDocument/2006/relationships/image" Target="../media/image137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4" Type="http://schemas.openxmlformats.org/officeDocument/2006/relationships/image" Target="../media/image138.wmf"/><Relationship Id="rId5" Type="http://schemas.openxmlformats.org/officeDocument/2006/relationships/oleObject" Target="../embeddings/oleObject118.bin"/><Relationship Id="rId6" Type="http://schemas.openxmlformats.org/officeDocument/2006/relationships/image" Target="../media/image139.wmf"/><Relationship Id="rId7" Type="http://schemas.openxmlformats.org/officeDocument/2006/relationships/image" Target="../media/image140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4" Type="http://schemas.openxmlformats.org/officeDocument/2006/relationships/image" Target="../media/image141.wmf"/><Relationship Id="rId5" Type="http://schemas.openxmlformats.org/officeDocument/2006/relationships/image" Target="../media/image144.png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142.wmf"/><Relationship Id="rId8" Type="http://schemas.openxmlformats.org/officeDocument/2006/relationships/oleObject" Target="../embeddings/oleObject121.bin"/><Relationship Id="rId9" Type="http://schemas.openxmlformats.org/officeDocument/2006/relationships/image" Target="../media/image143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55.emf"/><Relationship Id="rId5" Type="http://schemas.openxmlformats.org/officeDocument/2006/relationships/oleObject" Target="../embeddings/oleObject122.bin"/><Relationship Id="rId6" Type="http://schemas.openxmlformats.org/officeDocument/2006/relationships/image" Target="../media/image152.wmf"/><Relationship Id="rId7" Type="http://schemas.openxmlformats.org/officeDocument/2006/relationships/oleObject" Target="../embeddings/oleObject123.bin"/><Relationship Id="rId8" Type="http://schemas.openxmlformats.org/officeDocument/2006/relationships/image" Target="../media/image153.wmf"/><Relationship Id="rId9" Type="http://schemas.openxmlformats.org/officeDocument/2006/relationships/oleObject" Target="../embeddings/oleObject124.bin"/><Relationship Id="rId10" Type="http://schemas.openxmlformats.org/officeDocument/2006/relationships/image" Target="../media/image154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wmf"/><Relationship Id="rId12" Type="http://schemas.openxmlformats.org/officeDocument/2006/relationships/oleObject" Target="../embeddings/oleObject129.bin"/><Relationship Id="rId13" Type="http://schemas.openxmlformats.org/officeDocument/2006/relationships/image" Target="../media/image152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53.w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154.wmf"/><Relationship Id="rId8" Type="http://schemas.openxmlformats.org/officeDocument/2006/relationships/oleObject" Target="../embeddings/oleObject127.bin"/><Relationship Id="rId9" Type="http://schemas.openxmlformats.org/officeDocument/2006/relationships/image" Target="../media/image156.wmf"/><Relationship Id="rId10" Type="http://schemas.openxmlformats.org/officeDocument/2006/relationships/oleObject" Target="../embeddings/oleObject12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55.emf"/><Relationship Id="rId5" Type="http://schemas.openxmlformats.org/officeDocument/2006/relationships/oleObject" Target="../embeddings/oleObject130.bin"/><Relationship Id="rId6" Type="http://schemas.openxmlformats.org/officeDocument/2006/relationships/image" Target="../media/image158.wmf"/><Relationship Id="rId7" Type="http://schemas.openxmlformats.org/officeDocument/2006/relationships/oleObject" Target="../embeddings/oleObject131.bin"/><Relationship Id="rId8" Type="http://schemas.openxmlformats.org/officeDocument/2006/relationships/image" Target="../media/image159.wmf"/><Relationship Id="rId9" Type="http://schemas.openxmlformats.org/officeDocument/2006/relationships/oleObject" Target="../embeddings/oleObject132.bin"/><Relationship Id="rId10" Type="http://schemas.openxmlformats.org/officeDocument/2006/relationships/image" Target="../media/image160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33.bin"/><Relationship Id="rId5" Type="http://schemas.openxmlformats.org/officeDocument/2006/relationships/image" Target="../media/image161.wmf"/><Relationship Id="rId6" Type="http://schemas.openxmlformats.org/officeDocument/2006/relationships/oleObject" Target="../embeddings/oleObject134.bin"/><Relationship Id="rId7" Type="http://schemas.openxmlformats.org/officeDocument/2006/relationships/image" Target="../media/image162.wmf"/><Relationship Id="rId8" Type="http://schemas.openxmlformats.org/officeDocument/2006/relationships/oleObject" Target="../embeddings/oleObject135.bin"/><Relationship Id="rId9" Type="http://schemas.openxmlformats.org/officeDocument/2006/relationships/image" Target="../media/image163.wmf"/><Relationship Id="rId10" Type="http://schemas.openxmlformats.org/officeDocument/2006/relationships/oleObject" Target="../embeddings/oleObject136.bin"/><Relationship Id="rId11" Type="http://schemas.openxmlformats.org/officeDocument/2006/relationships/image" Target="../media/image164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8.wmf"/><Relationship Id="rId12" Type="http://schemas.openxmlformats.org/officeDocument/2006/relationships/oleObject" Target="../embeddings/oleObject141.bin"/><Relationship Id="rId13" Type="http://schemas.openxmlformats.org/officeDocument/2006/relationships/image" Target="../media/image169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37.bin"/><Relationship Id="rId5" Type="http://schemas.openxmlformats.org/officeDocument/2006/relationships/image" Target="../media/image165.wmf"/><Relationship Id="rId6" Type="http://schemas.openxmlformats.org/officeDocument/2006/relationships/oleObject" Target="../embeddings/oleObject138.bin"/><Relationship Id="rId7" Type="http://schemas.openxmlformats.org/officeDocument/2006/relationships/image" Target="../media/image166.wmf"/><Relationship Id="rId8" Type="http://schemas.openxmlformats.org/officeDocument/2006/relationships/oleObject" Target="../embeddings/oleObject139.bin"/><Relationship Id="rId9" Type="http://schemas.openxmlformats.org/officeDocument/2006/relationships/image" Target="../media/image167.wmf"/><Relationship Id="rId10" Type="http://schemas.openxmlformats.org/officeDocument/2006/relationships/oleObject" Target="../embeddings/oleObject14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42.bin"/><Relationship Id="rId5" Type="http://schemas.openxmlformats.org/officeDocument/2006/relationships/image" Target="../media/image170.wmf"/><Relationship Id="rId6" Type="http://schemas.openxmlformats.org/officeDocument/2006/relationships/oleObject" Target="../embeddings/oleObject143.bin"/><Relationship Id="rId7" Type="http://schemas.openxmlformats.org/officeDocument/2006/relationships/image" Target="../media/image171.wmf"/><Relationship Id="rId8" Type="http://schemas.openxmlformats.org/officeDocument/2006/relationships/oleObject" Target="../embeddings/oleObject144.bin"/><Relationship Id="rId9" Type="http://schemas.openxmlformats.org/officeDocument/2006/relationships/image" Target="../media/image172.wmf"/><Relationship Id="rId10" Type="http://schemas.openxmlformats.org/officeDocument/2006/relationships/oleObject" Target="../embeddings/oleObject145.bin"/><Relationship Id="rId11" Type="http://schemas.openxmlformats.org/officeDocument/2006/relationships/image" Target="../media/image173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wmf"/><Relationship Id="rId12" Type="http://schemas.openxmlformats.org/officeDocument/2006/relationships/oleObject" Target="../embeddings/oleObject150.bin"/><Relationship Id="rId13" Type="http://schemas.openxmlformats.org/officeDocument/2006/relationships/oleObject" Target="../embeddings/oleObject151.bin"/><Relationship Id="rId14" Type="http://schemas.openxmlformats.org/officeDocument/2006/relationships/image" Target="../media/image176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46.bin"/><Relationship Id="rId5" Type="http://schemas.openxmlformats.org/officeDocument/2006/relationships/image" Target="../media/image169.wmf"/><Relationship Id="rId6" Type="http://schemas.openxmlformats.org/officeDocument/2006/relationships/oleObject" Target="../embeddings/oleObject147.bin"/><Relationship Id="rId7" Type="http://schemas.openxmlformats.org/officeDocument/2006/relationships/image" Target="../media/image174.wmf"/><Relationship Id="rId8" Type="http://schemas.openxmlformats.org/officeDocument/2006/relationships/oleObject" Target="../embeddings/oleObject148.bin"/><Relationship Id="rId9" Type="http://schemas.openxmlformats.org/officeDocument/2006/relationships/image" Target="../media/image170.wmf"/><Relationship Id="rId10" Type="http://schemas.openxmlformats.org/officeDocument/2006/relationships/oleObject" Target="../embeddings/oleObject14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11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20" Type="http://schemas.openxmlformats.org/officeDocument/2006/relationships/image" Target="../media/image21.wmf"/><Relationship Id="rId10" Type="http://schemas.openxmlformats.org/officeDocument/2006/relationships/image" Target="../media/image10.wmf"/><Relationship Id="rId11" Type="http://schemas.openxmlformats.org/officeDocument/2006/relationships/oleObject" Target="../embeddings/oleObject9.bin"/><Relationship Id="rId12" Type="http://schemas.openxmlformats.org/officeDocument/2006/relationships/image" Target="../media/image11.w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18.wmf"/><Relationship Id="rId15" Type="http://schemas.openxmlformats.org/officeDocument/2006/relationships/oleObject" Target="../embeddings/oleObject11.bin"/><Relationship Id="rId16" Type="http://schemas.openxmlformats.org/officeDocument/2006/relationships/image" Target="../media/image19.wmf"/><Relationship Id="rId17" Type="http://schemas.openxmlformats.org/officeDocument/2006/relationships/oleObject" Target="../embeddings/oleObject12.bin"/><Relationship Id="rId18" Type="http://schemas.openxmlformats.org/officeDocument/2006/relationships/image" Target="../media/image20.wmf"/><Relationship Id="rId19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571481"/>
            <a:ext cx="8172480" cy="2071702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稀疏学习优化算法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5064" y="3116560"/>
            <a:ext cx="5373240" cy="240067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张长水 </a:t>
            </a:r>
            <a:endParaRPr lang="en-US" altLang="zh-CN" sz="3200" dirty="0">
              <a:solidFill>
                <a:schemeClr val="tx1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 algn="ctr"/>
            <a:r>
              <a:rPr lang="zh-CN" altLang="en-US" sz="32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清华大学 自动化系</a:t>
            </a:r>
            <a:endParaRPr lang="en-US" altLang="zh-CN" sz="32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Arial" pitchFamily="34" charset="0"/>
                <a:hlinkClick r:id="rId2"/>
              </a:rPr>
              <a:t>zcs@mail.tsinghua.edu.cn</a:t>
            </a:r>
            <a:endParaRPr lang="en-US" altLang="zh-CN" sz="32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2013,11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背景介绍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快速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信赖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域牛顿法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  <a:cs typeface="Arial" pitchFamily="34" charset="0"/>
              </a:rPr>
              <a:t>信赖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域牛顿法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708275" y="1558925"/>
          <a:ext cx="11477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0" name="Formula" r:id="rId3" imgW="578654" imgH="231461" progId="Equation.Ribbit">
                  <p:embed/>
                </p:oleObj>
              </mc:Choice>
              <mc:Fallback>
                <p:oleObj name="Formula" r:id="rId3" imgW="578654" imgH="231461" progId="Equation.Ribbit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75" y="1558925"/>
                        <a:ext cx="114776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043608" y="4653136"/>
          <a:ext cx="3371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1" name="Formula" r:id="rId5" imgW="1701800" imgH="179070" progId="Equation.Ribbit">
                  <p:embed/>
                </p:oleObj>
              </mc:Choice>
              <mc:Fallback>
                <p:oleObj name="Formula" r:id="rId5" imgW="1701800" imgH="179070" progId="Equation.Ribbit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653136"/>
                        <a:ext cx="33718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953765" y="2563805"/>
          <a:ext cx="7866707" cy="659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2" name="Formula" r:id="rId7" imgW="4191000" imgH="351790" progId="Equation.Ribbit">
                  <p:embed/>
                </p:oleObj>
              </mc:Choice>
              <mc:Fallback>
                <p:oleObj name="Formula" r:id="rId7" imgW="4191000" imgH="351790" progId="Equation.Ribbit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765" y="2563805"/>
                        <a:ext cx="7866707" cy="6599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99592" y="3265759"/>
            <a:ext cx="7862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      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梯度</a:t>
            </a: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          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正定的</a:t>
            </a: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Hessian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矩阵</a:t>
            </a: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         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信赖域步长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66788" y="3282299"/>
          <a:ext cx="4413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3" name="Formula" r:id="rId9" imgW="222559" imgH="185678" progId="Equation.Ribbit">
                  <p:embed/>
                </p:oleObj>
              </mc:Choice>
              <mc:Fallback>
                <p:oleObj name="Formula" r:id="rId9" imgW="222559" imgH="185678" progId="Equation.Ribbit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282299"/>
                        <a:ext cx="44132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462362" y="3308814"/>
          <a:ext cx="5254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4" name="Formula" r:id="rId11" imgW="265799" imgH="184406" progId="Equation.Ribbit">
                  <p:embed/>
                </p:oleObj>
              </mc:Choice>
              <mc:Fallback>
                <p:oleObj name="Formula" r:id="rId11" imgW="265799" imgH="184406" progId="Equation.Ribbit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362" y="3308814"/>
                        <a:ext cx="525462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906072" y="3300405"/>
          <a:ext cx="431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5" name="Formula" r:id="rId13" imgW="217472" imgH="185678" progId="Equation.Ribbit">
                  <p:embed/>
                </p:oleObj>
              </mc:Choice>
              <mc:Fallback>
                <p:oleObj name="Formula" r:id="rId13" imgW="217472" imgH="185678" progId="Equation.Ribbit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6072" y="3300405"/>
                        <a:ext cx="4318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006649" y="4233863"/>
          <a:ext cx="47894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6" name="Formula" r:id="rId15" imgW="2414270" imgH="196850" progId="Equation.Ribbit">
                  <p:embed/>
                </p:oleObj>
              </mc:Choice>
              <mc:Fallback>
                <p:oleObj name="Formula" r:id="rId15" imgW="2414270" imgH="196850" progId="Equation.Ribbit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649" y="4233863"/>
                        <a:ext cx="4789487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69023" y="3757373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实际下降量与预测下降量的比值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043608" y="5013176"/>
          <a:ext cx="27320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7" name="Formula" r:id="rId17" imgW="1377950" imgH="179070" progId="Equation.Ribbit">
                  <p:embed/>
                </p:oleObj>
              </mc:Choice>
              <mc:Fallback>
                <p:oleObj name="Formula" r:id="rId17" imgW="1377950" imgH="179070" progId="Equation.Ribbit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5013176"/>
                        <a:ext cx="2732088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55577" y="5609510"/>
            <a:ext cx="5832648" cy="4616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我们着重于快速求解信赖域步长问题</a:t>
            </a:r>
          </a:p>
        </p:txBody>
      </p:sp>
      <p:sp>
        <p:nvSpPr>
          <p:cNvPr id="2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06200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信赖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域步长问题：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584" y="149823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优化问题：</a:t>
            </a:r>
          </a:p>
        </p:txBody>
      </p:sp>
      <p:sp>
        <p:nvSpPr>
          <p:cNvPr id="18" name="矩形 17"/>
          <p:cNvSpPr/>
          <p:nvPr/>
        </p:nvSpPr>
        <p:spPr>
          <a:xfrm>
            <a:off x="899592" y="2562738"/>
            <a:ext cx="79928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共轭梯度法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627784" y="2739008"/>
          <a:ext cx="3649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4" name="Formula" r:id="rId3" imgW="1840230" imgH="384810" progId="Equation.Ribbit">
                  <p:embed/>
                </p:oleObj>
              </mc:Choice>
              <mc:Fallback>
                <p:oleObj name="Formula" r:id="rId3" imgW="1840230" imgH="38481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739008"/>
                        <a:ext cx="36496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42129" y="152717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无约束二次规划问题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187624" y="4179168"/>
          <a:ext cx="70469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5" name="Formula" r:id="rId5" imgW="3554730" imgH="384810" progId="Equation.Ribbit">
                  <p:embed/>
                </p:oleObj>
              </mc:Choice>
              <mc:Fallback>
                <p:oleObj name="Formula" r:id="rId5" imgW="3554730" imgH="38481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179168"/>
                        <a:ext cx="704691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004048" y="2198654"/>
          <a:ext cx="20097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6" name="Formula" r:id="rId7" imgW="1014730" imgH="186690" progId="Equation.Ribbit">
                  <p:embed/>
                </p:oleObj>
              </mc:Choice>
              <mc:Fallback>
                <p:oleObj name="Formula" r:id="rId7" imgW="1014730" imgH="18669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198654"/>
                        <a:ext cx="200977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42129" y="2883024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共轭梯度：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187624" y="3601514"/>
          <a:ext cx="8350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7" name="Formula" r:id="rId9" imgW="420370" imgH="189230" progId="Equation.Ribbit">
                  <p:embed/>
                </p:oleObj>
              </mc:Choice>
              <mc:Fallback>
                <p:oleObj name="Formula" r:id="rId9" imgW="420370" imgH="18923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01514"/>
                        <a:ext cx="835025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3635896" y="3601960"/>
          <a:ext cx="2508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8" name="Formula" r:id="rId11" imgW="127177" imgH="176776" progId="Equation.Ribbit">
                  <p:embed/>
                </p:oleObj>
              </mc:Choice>
              <mc:Fallback>
                <p:oleObj name="Formula" r:id="rId11" imgW="127177" imgH="176776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601960"/>
                        <a:ext cx="2508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55576" y="5055567"/>
            <a:ext cx="65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共轭梯度最多在 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步之内找到最优解</a:t>
            </a:r>
          </a:p>
        </p:txBody>
      </p:sp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01700" y="2031082"/>
          <a:ext cx="37703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9" name="Formula" r:id="rId13" imgW="1901190" imgH="351790" progId="Equation.Ribbit">
                  <p:embed/>
                </p:oleObj>
              </mc:Choice>
              <mc:Fallback>
                <p:oleObj name="Formula" r:id="rId13" imgW="1901190" imgH="351790" progId="Equation.Ribbit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031082"/>
                        <a:ext cx="3770313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51720" y="3543399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梯度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51920" y="354339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共轭方向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多阶段共轭梯度法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1296988" y="1731963"/>
          <a:ext cx="609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Formula" r:id="rId3" imgW="0" imgH="0" progId="Equation.Ribbit">
                  <p:embed/>
                </p:oleObj>
              </mc:Choice>
              <mc:Fallback>
                <p:oleObj name="Formula" r:id="rId3" imgW="0" imgH="0" progId="Equation.Ribbit">
                  <p:embed/>
                  <p:pic>
                    <p:nvPicPr>
                      <p:cNvPr id="0" name="AutoShap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1731963"/>
                        <a:ext cx="60960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2129" y="1340768"/>
            <a:ext cx="721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略去上标，将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(1)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简化成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0814" y="5327795"/>
            <a:ext cx="366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内部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共轭梯度 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C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</a:t>
            </a:r>
          </a:p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边界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梯度下降 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G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</a:t>
            </a:r>
            <a:endParaRPr lang="zh-CN" altLang="en-US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520794"/>
            <a:ext cx="60483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91047" y="1820166"/>
          <a:ext cx="609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Formula" r:id="rId5" imgW="3074760" imgH="352080" progId="Equation.Ribbit">
                  <p:embed/>
                </p:oleObj>
              </mc:Choice>
              <mc:Fallback>
                <p:oleObj name="Formula" r:id="rId5" imgW="3074760" imgH="35208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047" y="1820166"/>
                        <a:ext cx="60960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itchFamily="34" charset="0"/>
                <a:cs typeface="Arial" pitchFamily="34" charset="0"/>
              </a:rPr>
              <a:t>Multi-Stage Conjugate Gradient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9842"/>
            <a:ext cx="4694545" cy="428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9215" y="1453117"/>
            <a:ext cx="4454785" cy="427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60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理论分析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2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85566" y="1327187"/>
          <a:ext cx="4618682" cy="568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9" name="Formula" r:id="rId3" imgW="2720340" imgH="335280" progId="Equation.Ribbit">
                  <p:embed/>
                </p:oleObj>
              </mc:Choice>
              <mc:Fallback>
                <p:oleObj name="Formula" r:id="rId3" imgW="2720340" imgH="335280" progId="Equation.Ribbit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566" y="1327187"/>
                        <a:ext cx="4618682" cy="5683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7544" y="1286846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引理 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令                               。如果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不是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(2)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式的最优解，那么                          。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803686" y="1462529"/>
          <a:ext cx="4095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0" name="Formula" r:id="rId5" imgW="206026" imgH="184406" progId="Equation.Ribbit">
                  <p:embed/>
                </p:oleObj>
              </mc:Choice>
              <mc:Fallback>
                <p:oleObj name="Formula" r:id="rId5" imgW="206026" imgH="184406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3686" y="1462529"/>
                        <a:ext cx="40957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211961" y="1987188"/>
          <a:ext cx="3816423" cy="34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1" name="Formula" r:id="rId7" imgW="2150110" imgH="196850" progId="Equation.Ribbit">
                  <p:embed/>
                </p:oleObj>
              </mc:Choice>
              <mc:Fallback>
                <p:oleObj name="Formula" r:id="rId7" imgW="2150110" imgH="19685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1" y="1987188"/>
                        <a:ext cx="3816423" cy="348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67544" y="4654589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引理 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如果    不是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(2)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式的最优解，那么我们有：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         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。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75111" name="Object 7"/>
          <p:cNvGraphicFramePr>
            <a:graphicFrameLocks noChangeAspect="1"/>
          </p:cNvGraphicFramePr>
          <p:nvPr/>
        </p:nvGraphicFramePr>
        <p:xfrm>
          <a:off x="2484120" y="4830272"/>
          <a:ext cx="4095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2" name="Formula" r:id="rId9" imgW="206026" imgH="184406" progId="Equation.Ribbit">
                  <p:embed/>
                </p:oleObj>
              </mc:Choice>
              <mc:Fallback>
                <p:oleObj name="Formula" r:id="rId9" imgW="206026" imgH="184406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120" y="4830272"/>
                        <a:ext cx="40957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11560" y="5280540"/>
          <a:ext cx="22256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3" name="Formula" r:id="rId10" imgW="1122680" imgH="196850" progId="Equation.Ribbit">
                  <p:embed/>
                </p:oleObj>
              </mc:Choice>
              <mc:Fallback>
                <p:oleObj name="Formula" r:id="rId10" imgW="1122680" imgH="19685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280540"/>
                        <a:ext cx="22256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7544" y="565928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定理 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多阶段共轭梯度法产生的序列收敛到唯一的最优解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。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0492" y="1949153"/>
            <a:ext cx="3884811" cy="4286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5130" name="Picture 2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00100" y="2428993"/>
            <a:ext cx="2357454" cy="2371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929058" y="3284238"/>
          <a:ext cx="5984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4" name="Formula" r:id="rId13" imgW="302400" imgH="184320" progId="Equation.Ribbit">
                  <p:embed/>
                </p:oleObj>
              </mc:Choice>
              <mc:Fallback>
                <p:oleObj name="Formula" r:id="rId13" imgW="302400" imgH="184320" progId="Equation.Ribbit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58" y="3284238"/>
                        <a:ext cx="598488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143504" y="3052804"/>
            <a:ext cx="2571768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指向超球的内部</a:t>
            </a:r>
            <a:endParaRPr lang="en-US" altLang="zh-CN" sz="24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下降方向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4661544" y="3346623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128" y="1415499"/>
            <a:ext cx="743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逻辑回归中的信赖域步长问题：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71600" y="1877164"/>
          <a:ext cx="6269038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9" name="Formula" r:id="rId3" imgW="3162300" imgH="406400" progId="Equation.Ribbit">
                  <p:embed/>
                </p:oleObj>
              </mc:Choice>
              <mc:Fallback>
                <p:oleObj name="Formula" r:id="rId3" imgW="3162300" imgH="406400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877164"/>
                        <a:ext cx="6269038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99592" y="2636912"/>
          <a:ext cx="42227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0" name="Formula" r:id="rId5" imgW="2131060" imgH="406400" progId="Equation.Ribbit">
                  <p:embed/>
                </p:oleObj>
              </mc:Choice>
              <mc:Fallback>
                <p:oleObj name="Formula" r:id="rId5" imgW="2131060" imgH="40640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636912"/>
                        <a:ext cx="4222750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292080" y="2820762"/>
          <a:ext cx="2146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1" name="Formula" r:id="rId7" imgW="1082040" imgH="175260" progId="Equation.Ribbit">
                  <p:embed/>
                </p:oleObj>
              </mc:Choice>
              <mc:Fallback>
                <p:oleObj name="Formula" r:id="rId7" imgW="1082040" imgH="17526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820762"/>
                        <a:ext cx="2146300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20875" y="3460667"/>
          <a:ext cx="5562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2" name="Formula" r:id="rId9" imgW="2806700" imgH="200660" progId="Equation.Ribbit">
                  <p:embed/>
                </p:oleObj>
              </mc:Choice>
              <mc:Fallback>
                <p:oleObj name="Formula" r:id="rId9" imgW="2806700" imgH="20066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3460667"/>
                        <a:ext cx="55626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979712" y="3854946"/>
          <a:ext cx="39957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" name="Formula" r:id="rId11" imgW="2015490" imgH="200660" progId="Equation.Ribbit">
                  <p:embed/>
                </p:oleObj>
              </mc:Choice>
              <mc:Fallback>
                <p:oleObj name="Formula" r:id="rId11" imgW="2015490" imgH="20066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854946"/>
                        <a:ext cx="3995738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1031" y="346323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其中</a:t>
            </a:r>
            <a:endParaRPr lang="zh-CN" altLang="en-US" sz="20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4720371"/>
            <a:ext cx="3240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比较算法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多阶段共轭梯度 </a:t>
            </a: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(MSCG)</a:t>
            </a:r>
          </a:p>
          <a:p>
            <a:pPr>
              <a:buFont typeface="Wingdings" pitchFamily="2" charset="2"/>
              <a:buChar char="p"/>
            </a:pP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梯度投影 </a:t>
            </a: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(PG)</a:t>
            </a:r>
          </a:p>
          <a:p>
            <a:pPr>
              <a:buFont typeface="Wingdings" pitchFamily="2" charset="2"/>
              <a:buChar char="p"/>
            </a:pP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加速梯度投影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(APG)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989138" y="4273467"/>
          <a:ext cx="39258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" name="Formula" r:id="rId13" imgW="1978660" imgH="171450" progId="Equation.Ribbit">
                  <p:embed/>
                </p:oleObj>
              </mc:Choice>
              <mc:Fallback>
                <p:oleObj name="Formula" r:id="rId13" imgW="1978660" imgH="17145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4273467"/>
                        <a:ext cx="3925887" cy="34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923928" y="475203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所有的算法均是用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altLang="zh-CN" dirty="0" err="1" smtClean="0">
                <a:latin typeface="Arial" pitchFamily="34" charset="0"/>
                <a:ea typeface="宋体" pitchFamily="2" charset="-122"/>
                <a:cs typeface="Arial" pitchFamily="34" charset="0"/>
              </a:rPr>
              <a:t>Matlab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来实现，实验是在英特尔四核的处理器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(Intel(R) Core(TM)2 Quad CPU [Q6600 @2.4GHz])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，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8G~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内存的个人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PC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机上运行。</a:t>
            </a:r>
          </a:p>
        </p:txBody>
      </p:sp>
      <p:sp>
        <p:nvSpPr>
          <p:cNvPr id="16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(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部分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)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6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741507" y="6356350"/>
            <a:ext cx="7715304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Efficient Multi-Stage Conjugate Gradient for Trust Region Step. AAAI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619270"/>
            <a:ext cx="75438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928794" y="2109123"/>
            <a:ext cx="785818" cy="178595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28794" y="4349874"/>
            <a:ext cx="785818" cy="178595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428992" y="1294913"/>
          <a:ext cx="200183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5" name="Formula" r:id="rId4" imgW="1009800" imgH="147600" progId="Equation.Ribbit">
                  <p:embed/>
                </p:oleObj>
              </mc:Choice>
              <mc:Fallback>
                <p:oleObj name="Formula" r:id="rId4" imgW="1009800" imgH="147600" progId="Equation.Ribbi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92" y="1294913"/>
                        <a:ext cx="200183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稀疏学习背景介绍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快速信赖域牛顿法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多任务学习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(MTL)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1527175"/>
            <a:ext cx="83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我们有多个人的手写字母，但来自每个人的字母比较少</a:t>
            </a:r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408" y="2655351"/>
            <a:ext cx="6336704" cy="247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64953" y="5330297"/>
            <a:ext cx="83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我们能否把所有的字母放到一起学习，以达到更好的性能？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2060848"/>
            <a:ext cx="83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zh-CN" altLang="en-US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 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k </a:t>
            </a:r>
            <a:r>
              <a:rPr lang="zh-CN" altLang="en-US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个任务：识别来自第 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k </a:t>
            </a:r>
            <a:r>
              <a:rPr lang="zh-CN" altLang="en-US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个人的字母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 </a:t>
            </a:r>
            <a:endParaRPr lang="zh-CN" altLang="en-US" sz="2400" dirty="0" smtClean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1538" y="2636912"/>
            <a:ext cx="128588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7422" y="2636912"/>
            <a:ext cx="128588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43306" y="2636912"/>
            <a:ext cx="92869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72000" y="2636912"/>
            <a:ext cx="92869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00694" y="2636912"/>
            <a:ext cx="92869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29388" y="2636912"/>
            <a:ext cx="92869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背景介绍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快速</a:t>
            </a: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信赖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域</a:t>
            </a: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牛顿法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39552" y="1500174"/>
            <a:ext cx="8352927" cy="464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共享信息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神经网络的隐层单元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贝叶斯模型的先验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分类权重向量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相似度量矩阵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低秩的子空间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一组特征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……    </a:t>
            </a:r>
            <a:endParaRPr lang="zh-CN" altLang="en-US" sz="2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987824" y="1628800"/>
          <a:ext cx="54726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多任务学习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(MTL)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00034" y="1285860"/>
            <a:ext cx="83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联合特征多任务学习示意图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785926"/>
            <a:ext cx="77152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1852613" y="5656263"/>
          <a:ext cx="5446712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Formula" r:id="rId4" imgW="2839720" imgH="524510" progId="Equation.Ribbit">
                  <p:embed/>
                </p:oleObj>
              </mc:Choice>
              <mc:Fallback>
                <p:oleObj name="Formula" r:id="rId4" imgW="2839720" imgH="52451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5656263"/>
                        <a:ext cx="5446712" cy="100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多任务学习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(MTL)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鲁棒多任务特征学习模型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1555619"/>
            <a:ext cx="83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学习共享特征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+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发现异常任务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</a:t>
            </a:r>
            <a:endParaRPr lang="zh-CN" altLang="en-US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460375" y="4566766"/>
          <a:ext cx="8380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Formula" r:id="rId3" imgW="4225290" imgH="406400" progId="Equation.Ribbit">
                  <p:embed/>
                </p:oleObj>
              </mc:Choice>
              <mc:Fallback>
                <p:oleObj name="Formula" r:id="rId3" imgW="4225290" imgH="40640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4566766"/>
                        <a:ext cx="83804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16" name="Picture 20" descr="F:\My Work\multi-task feature learning\rMTFL\paper\SIGKDD2012\illustrationFigures\illustration_tdmtl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2203691"/>
            <a:ext cx="3312368" cy="2233421"/>
          </a:xfrm>
          <a:prstGeom prst="rect">
            <a:avLst/>
          </a:prstGeom>
          <a:noFill/>
        </p:spPr>
      </p:pic>
      <p:pic>
        <p:nvPicPr>
          <p:cNvPr id="4117" name="Picture 21" descr="F:\My Work\multi-task feature learning\rMTFL\paper\SIGKDD2012\illustrationFigures\P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2203691"/>
            <a:ext cx="856353" cy="201622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5436096" y="2578351"/>
            <a:ext cx="360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P: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学习共享特征</a:t>
            </a:r>
            <a:endParaRPr lang="en-US" altLang="zh-CN" sz="2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Q: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发现异常任务</a:t>
            </a:r>
            <a:endParaRPr lang="en-US" altLang="zh-CN" sz="2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sz="2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W: </a:t>
            </a:r>
            <a:r>
              <a:rPr lang="zh-CN" altLang="en-US" sz="2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权重矩阵</a:t>
            </a:r>
          </a:p>
        </p:txBody>
      </p:sp>
      <p:sp>
        <p:nvSpPr>
          <p:cNvPr id="25" name="右箭头 24"/>
          <p:cNvSpPr/>
          <p:nvPr/>
        </p:nvSpPr>
        <p:spPr>
          <a:xfrm>
            <a:off x="1509564" y="3097379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优化算法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937" y="1538243"/>
            <a:ext cx="544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加速梯度下降法：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97998" y="2060941"/>
          <a:ext cx="3709988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" name="Formula" r:id="rId3" imgW="2306320" imgH="406400" progId="Equation.Ribbit">
                  <p:embed/>
                </p:oleObj>
              </mc:Choice>
              <mc:Fallback>
                <p:oleObj name="Formula" r:id="rId3" imgW="2306320" imgH="406400" progId="Equation.Ribbit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998" y="2060941"/>
                        <a:ext cx="3709988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4830593" y="2152526"/>
          <a:ext cx="3754884" cy="42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Formula" r:id="rId5" imgW="1973580" imgH="226060" progId="Equation.Ribbit">
                  <p:embed/>
                </p:oleObj>
              </mc:Choice>
              <mc:Fallback>
                <p:oleObj name="Formula" r:id="rId5" imgW="1973580" imgH="226060" progId="Equation.Ribbit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593" y="2152526"/>
                        <a:ext cx="3754884" cy="4297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720080" y="2775826"/>
          <a:ext cx="8244408" cy="50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Formula" r:id="rId7" imgW="5759450" imgH="351790" progId="Equation.Ribbit">
                  <p:embed/>
                </p:oleObj>
              </mc:Choice>
              <mc:Fallback>
                <p:oleObj name="Formula" r:id="rId7" imgW="5759450" imgH="351790" progId="Equation.Ribbit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80" y="2775826"/>
                        <a:ext cx="8244408" cy="5043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763688" y="3426675"/>
          <a:ext cx="4608512" cy="46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Formula" r:id="rId9" imgW="2663190" imgH="266700" progId="Equation.Ribbit">
                  <p:embed/>
                </p:oleObj>
              </mc:Choice>
              <mc:Fallback>
                <p:oleObj name="Formula" r:id="rId9" imgW="2663190" imgH="266700" progId="Equation.Ribbit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426675"/>
                        <a:ext cx="4608512" cy="461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55576" y="3964342"/>
          <a:ext cx="7914580" cy="28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Formula" r:id="rId11" imgW="5215890" imgH="190500" progId="Equation.Ribbit">
                  <p:embed/>
                </p:oleObj>
              </mc:Choice>
              <mc:Fallback>
                <p:oleObj name="Formula" r:id="rId11" imgW="5215890" imgH="190500" progId="Equation.Ribbit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964342"/>
                        <a:ext cx="7914580" cy="288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96136" y="4466101"/>
          <a:ext cx="1584176" cy="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" name="Formula" r:id="rId13" imgW="808990" imgH="151130" progId="Equation.Ribbit">
                  <p:embed/>
                </p:oleObj>
              </mc:Choice>
              <mc:Fallback>
                <p:oleObj name="Formula" r:id="rId13" imgW="808990" imgH="151130" progId="Equation.Ribbit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4466101"/>
                        <a:ext cx="1584176" cy="28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483768" y="4449184"/>
          <a:ext cx="3024336" cy="347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5" name="Formula" r:id="rId15" imgW="1781810" imgH="204470" progId="Equation.Ribbit">
                  <p:embed/>
                </p:oleObj>
              </mc:Choice>
              <mc:Fallback>
                <p:oleObj name="Formula" r:id="rId15" imgW="1781810" imgH="204470" progId="Equation.Ribbit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449184"/>
                        <a:ext cx="3024336" cy="347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2465548" y="4949651"/>
          <a:ext cx="2036073" cy="30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" name="Formula" r:id="rId17" imgW="1117600" imgH="167640" progId="Equation.Ribbit">
                  <p:embed/>
                </p:oleObj>
              </mc:Choice>
              <mc:Fallback>
                <p:oleObj name="Formula" r:id="rId17" imgW="1117600" imgH="167640" progId="Equation.Ribbit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548" y="4949651"/>
                        <a:ext cx="2036073" cy="3065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4733473" y="4936950"/>
          <a:ext cx="3715847" cy="36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" name="Formula" r:id="rId19" imgW="2801620" imgH="274320" progId="Equation.Ribbit">
                  <p:embed/>
                </p:oleObj>
              </mc:Choice>
              <mc:Fallback>
                <p:oleObj name="Formula" r:id="rId19" imgW="2801620" imgH="274320" progId="Equation.Ribbit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473" y="4936950"/>
                        <a:ext cx="3715847" cy="3642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54844" y="33546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迭代：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1452" y="434818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步长搜索：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1452" y="4864943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系数更新：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9552" y="543082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收敛速率：</a:t>
            </a: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2452101" y="5445224"/>
          <a:ext cx="2952328" cy="514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" name="Formula" r:id="rId21" imgW="2023110" imgH="351790" progId="Equation.Ribbit">
                  <p:embed/>
                </p:oleObj>
              </mc:Choice>
              <mc:Fallback>
                <p:oleObj name="Formula" r:id="rId21" imgW="2023110" imgH="351790" progId="Equation.Ribbit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101" y="5445224"/>
                        <a:ext cx="2952328" cy="5142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3275856" y="1635651"/>
          <a:ext cx="2828200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9" name="Formula" r:id="rId23" imgW="1651000" imgH="167640" progId="Equation.Ribbit">
                  <p:embed/>
                </p:oleObj>
              </mc:Choice>
              <mc:Fallback>
                <p:oleObj name="Formula" r:id="rId23" imgW="1651000" imgH="167640" progId="Equation.Ribbit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635651"/>
                        <a:ext cx="2828200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算法细节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968" y="1340768"/>
            <a:ext cx="5447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每步迭代有闭式解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259632" y="1772816"/>
          <a:ext cx="5418788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5" name="Formula" r:id="rId3" imgW="3676650" imgH="391160" progId="Equation.Ribbit">
                  <p:embed/>
                </p:oleObj>
              </mc:Choice>
              <mc:Fallback>
                <p:oleObj name="Formula" r:id="rId3" imgW="3676650" imgH="391160" progId="Equation.Ribbit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772816"/>
                        <a:ext cx="5418788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259632" y="2348880"/>
          <a:ext cx="5328592" cy="556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6" name="Formula" r:id="rId5" imgW="3755390" imgH="391160" progId="Equation.Ribbit">
                  <p:embed/>
                </p:oleObj>
              </mc:Choice>
              <mc:Fallback>
                <p:oleObj name="Formula" r:id="rId5" imgW="3755390" imgH="391160" progId="Equation.Ribbit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348880"/>
                        <a:ext cx="5328592" cy="556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772468" y="4886140"/>
            <a:ext cx="351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步长初始化：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187624" y="3212976"/>
          <a:ext cx="4464496" cy="592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7" name="Formula" r:id="rId7" imgW="3265170" imgH="433070" progId="Equation.Ribbit">
                  <p:embed/>
                </p:oleObj>
              </mc:Choice>
              <mc:Fallback>
                <p:oleObj name="Formula" r:id="rId7" imgW="3265170" imgH="433070" progId="Equation.Ribbit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212976"/>
                        <a:ext cx="4464496" cy="5924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213024" y="3789040"/>
          <a:ext cx="3296758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" name="Formula" r:id="rId9" imgW="2762250" imgH="542290" progId="Equation.Ribbit">
                  <p:embed/>
                </p:oleObj>
              </mc:Choice>
              <mc:Fallback>
                <p:oleObj name="Formula" r:id="rId9" imgW="2762250" imgH="542290" progId="Equation.Ribbit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024" y="3789040"/>
                        <a:ext cx="3296758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191121" y="4437112"/>
          <a:ext cx="42449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Formula" r:id="rId11" imgW="3202940" imgH="210820" progId="Equation.Ribbit">
                  <p:embed/>
                </p:oleObj>
              </mc:Choice>
              <mc:Fallback>
                <p:oleObj name="Formula" r:id="rId11" imgW="3202940" imgH="210820" progId="Equation.Ribbit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121" y="4437112"/>
                        <a:ext cx="4244975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3116263" y="4787900"/>
          <a:ext cx="51339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Formula" r:id="rId13" imgW="3680640" imgH="523440" progId="Equation.Ribbit">
                  <p:embed/>
                </p:oleObj>
              </mc:Choice>
              <mc:Fallback>
                <p:oleObj name="Formula" r:id="rId13" imgW="3680640" imgH="523440" progId="Equation.Ribbit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263" y="4787900"/>
                        <a:ext cx="5133975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3491880" y="292494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156176" y="5435678"/>
          <a:ext cx="1584176" cy="497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Formula" r:id="rId15" imgW="1126490" imgH="354330" progId="Equation.Ribbit">
                  <p:embed/>
                </p:oleObj>
              </mc:Choice>
              <mc:Fallback>
                <p:oleObj name="Formula" r:id="rId15" imgW="1126490" imgH="354330" progId="Equation.Ribbit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435678"/>
                        <a:ext cx="1584176" cy="497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003267" y="5521133"/>
          <a:ext cx="23653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Formula" r:id="rId17" imgW="118274" imgH="146253" progId="Equation.Ribbit">
                  <p:embed/>
                </p:oleObj>
              </mc:Choice>
              <mc:Fallback>
                <p:oleObj name="Formula" r:id="rId17" imgW="118274" imgH="146253" progId="Equation.Ribbit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267" y="5521133"/>
                        <a:ext cx="236537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187624" y="5422231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是分块对角矩阵，第 </a:t>
            </a:r>
            <a:r>
              <a:rPr lang="en-US" altLang="zh-CN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i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个块矩阵是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理论分析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0962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02668"/>
            <a:ext cx="81153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116081" y="3232792"/>
            <a:ext cx="278608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5852" y="3286124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参数假设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1643050"/>
            <a:ext cx="8143932" cy="114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0034" y="785794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线性</a:t>
            </a:r>
            <a:r>
              <a:rPr lang="en-US" altLang="zh-CN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+</a:t>
            </a: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噪声假设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779" y="332656"/>
            <a:ext cx="80867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658" y="3127521"/>
            <a:ext cx="80676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714612" y="1500174"/>
            <a:ext cx="3643338" cy="1714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662" y="1821152"/>
            <a:ext cx="142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数据矩阵假设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理论的界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2007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907704" y="2780928"/>
            <a:ext cx="540060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596" y="2669355"/>
            <a:ext cx="13573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预测误差和参数估计误差的界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945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5429264"/>
            <a:ext cx="348785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5850578"/>
            <a:ext cx="3357586" cy="3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6446" y="5857892"/>
            <a:ext cx="1785950" cy="334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2214546" y="5429264"/>
            <a:ext cx="5357850" cy="8572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501" y="5580207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基本假设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理论的界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1915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842266"/>
            <a:ext cx="81057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599456" y="5386663"/>
            <a:ext cx="1656184" cy="84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531465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共享特征和异常任务的恢复</a:t>
            </a:r>
            <a:endParaRPr lang="zh-CN" altLang="en-US" sz="2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2128" y="1340768"/>
            <a:ext cx="771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合成数据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576" y="429309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真实数据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200" dirty="0" smtClean="0">
                <a:latin typeface="Arial" pitchFamily="34" charset="0"/>
                <a:cs typeface="Arial" pitchFamily="34" charset="0"/>
              </a:rPr>
              <a:t> School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200" dirty="0" smtClean="0">
                <a:latin typeface="Arial" pitchFamily="34" charset="0"/>
                <a:cs typeface="Arial" pitchFamily="34" charset="0"/>
              </a:rPr>
              <a:t> MRI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22350" y="1844675"/>
          <a:ext cx="36671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3" name="Formula" r:id="rId4" imgW="1974850" imgH="184150" progId="Equation.Ribbit">
                  <p:embed/>
                </p:oleObj>
              </mc:Choice>
              <mc:Fallback>
                <p:oleObj name="Formula" r:id="rId4" imgW="1974850" imgH="18415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844675"/>
                        <a:ext cx="366712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043608" y="2372030"/>
          <a:ext cx="4104456" cy="33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4" name="Formula" r:id="rId6" imgW="2233930" imgH="184150" progId="Equation.Ribbit">
                  <p:embed/>
                </p:oleObj>
              </mc:Choice>
              <mc:Fallback>
                <p:oleObj name="Formula" r:id="rId6" imgW="2233930" imgH="18415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372030"/>
                        <a:ext cx="4104456" cy="3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70502" y="2879830"/>
          <a:ext cx="2264648" cy="29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5" name="Formula" r:id="rId8" imgW="1172210" imgH="149860" progId="Equation.Ribbit">
                  <p:embed/>
                </p:oleObj>
              </mc:Choice>
              <mc:Fallback>
                <p:oleObj name="Formula" r:id="rId8" imgW="1172210" imgH="14986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502" y="2879830"/>
                        <a:ext cx="2264648" cy="291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12701" y="3355777"/>
          <a:ext cx="33305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6" name="Formula" r:id="rId10" imgW="1678940" imgH="167640" progId="Equation.Ribbit">
                  <p:embed/>
                </p:oleObj>
              </mc:Choice>
              <mc:Fallback>
                <p:oleObj name="Formula" r:id="rId10" imgW="1678940" imgH="167640" progId="Equation.Ribbit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701" y="3355777"/>
                        <a:ext cx="333057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081088" y="3802063"/>
          <a:ext cx="2473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7" name="Formula" r:id="rId12" imgW="1248410" imgH="167640" progId="Equation.Ribbit">
                  <p:embed/>
                </p:oleObj>
              </mc:Choice>
              <mc:Fallback>
                <p:oleObj name="Formula" r:id="rId12" imgW="1248410" imgH="167640" progId="Equation.Ribbit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3802063"/>
                        <a:ext cx="247332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806244" y="1826604"/>
          <a:ext cx="19637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8" name="Formula" r:id="rId14" imgW="990600" imgH="187960" progId="Equation.Ribbit">
                  <p:embed/>
                </p:oleObj>
              </mc:Choice>
              <mc:Fallback>
                <p:oleObj name="Formula" r:id="rId14" imgW="990600" imgH="187960" progId="Equation.Ribbit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244" y="1826604"/>
                        <a:ext cx="1963738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581890" y="2879830"/>
          <a:ext cx="2574286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" name="Formula" r:id="rId16" imgW="1333500" imgH="148590" progId="Equation.Ribbit">
                  <p:embed/>
                </p:oleObj>
              </mc:Choice>
              <mc:Fallback>
                <p:oleObj name="Formula" r:id="rId16" imgW="1333500" imgH="148590" progId="Equation.Ribbit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890" y="2879830"/>
                        <a:ext cx="2574286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en-US" altLang="zh-CN" dirty="0" smtClean="0"/>
          </a:p>
          <a:p>
            <a:r>
              <a:rPr lang="zh-CN" altLang="en-US" dirty="0"/>
              <a:t>线性</a:t>
            </a:r>
            <a:r>
              <a:rPr lang="zh-CN" altLang="en-US" dirty="0" smtClean="0"/>
              <a:t>判别</a:t>
            </a:r>
            <a:endParaRPr lang="en-US" altLang="zh-CN" dirty="0" smtClean="0"/>
          </a:p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主成分分析</a:t>
            </a:r>
            <a:endParaRPr lang="en-US" altLang="zh-CN" dirty="0" smtClean="0"/>
          </a:p>
          <a:p>
            <a:r>
              <a:rPr lang="en-US" altLang="zh-CN" dirty="0" smtClean="0"/>
              <a:t>C-means</a:t>
            </a:r>
          </a:p>
          <a:p>
            <a:r>
              <a:rPr lang="en-US" altLang="zh-CN" dirty="0" smtClean="0"/>
              <a:t>……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优化问题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5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72816"/>
            <a:ext cx="82296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3463232" y="3223739"/>
            <a:ext cx="928694" cy="2143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43768" y="3214686"/>
            <a:ext cx="928694" cy="2143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6" idx="4"/>
          </p:cNvCxnSpPr>
          <p:nvPr/>
        </p:nvCxnSpPr>
        <p:spPr>
          <a:xfrm rot="5400000">
            <a:off x="3539937" y="3327109"/>
            <a:ext cx="276699" cy="4985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 rot="10800000">
            <a:off x="2357422" y="2643182"/>
            <a:ext cx="1214446" cy="57150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0800000">
            <a:off x="6000760" y="2714620"/>
            <a:ext cx="1214446" cy="57150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形状 17"/>
          <p:cNvCxnSpPr>
            <a:stCxn id="9" idx="4"/>
          </p:cNvCxnSpPr>
          <p:nvPr/>
        </p:nvCxnSpPr>
        <p:spPr>
          <a:xfrm rot="5400000">
            <a:off x="7233066" y="3268265"/>
            <a:ext cx="214314" cy="53578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Robust Multi-Task Feature Learning. KDD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(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部分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)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73" y="1714488"/>
            <a:ext cx="9001156" cy="31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8143900" y="2296031"/>
            <a:ext cx="785818" cy="242889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背景介绍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快速信赖域牛顿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非凸多任务特征学习模型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1000100" y="1313019"/>
          <a:ext cx="13681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32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</a:tr>
              <a:tr h="32971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48371" y="1313019"/>
          <a:ext cx="13681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3186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A603AB"/>
                        </a:gs>
                        <a:gs pos="21001">
                          <a:srgbClr val="0819FB"/>
                        </a:gs>
                        <a:gs pos="35001">
                          <a:srgbClr val="1A8D48"/>
                        </a:gs>
                        <a:gs pos="52000">
                          <a:srgbClr val="FFFF00"/>
                        </a:gs>
                        <a:gs pos="73000">
                          <a:srgbClr val="EE3F17"/>
                        </a:gs>
                        <a:gs pos="88000">
                          <a:srgbClr val="E81766"/>
                        </a:gs>
                        <a:gs pos="100000">
                          <a:srgbClr val="A603AB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825600"/>
                        </a:gs>
                        <a:gs pos="13000">
                          <a:srgbClr val="FFA800"/>
                        </a:gs>
                        <a:gs pos="28000">
                          <a:srgbClr val="825600"/>
                        </a:gs>
                        <a:gs pos="42999">
                          <a:srgbClr val="FFA800"/>
                        </a:gs>
                        <a:gs pos="58000">
                          <a:srgbClr val="825600"/>
                        </a:gs>
                        <a:gs pos="72000">
                          <a:srgbClr val="FFA800"/>
                        </a:gs>
                        <a:gs pos="87000">
                          <a:srgbClr val="825600"/>
                        </a:gs>
                        <a:gs pos="100000">
                          <a:srgbClr val="FFA800"/>
                        </a:gs>
                      </a:gsLst>
                      <a:lin ang="5400000" scaled="0"/>
                    </a:gradFill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3399FF"/>
                        </a:gs>
                        <a:gs pos="16000">
                          <a:srgbClr val="00CCCC"/>
                        </a:gs>
                        <a:gs pos="47000">
                          <a:srgbClr val="9999FF"/>
                        </a:gs>
                        <a:gs pos="60001">
                          <a:srgbClr val="2E6792"/>
                        </a:gs>
                        <a:gs pos="71001">
                          <a:srgbClr val="3333CC"/>
                        </a:gs>
                        <a:gs pos="81000">
                          <a:srgbClr val="1170FF"/>
                        </a:gs>
                        <a:gs pos="100000">
                          <a:srgbClr val="006699"/>
                        </a:gs>
                      </a:gsLst>
                      <a:lin ang="2700000" scaled="0"/>
                    </a:gradFill>
                  </a:tcPr>
                </a:tc>
              </a:tr>
              <a:tr h="3186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464940" y="4949215"/>
            <a:ext cx="62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W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2002" y="4915307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W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580789" y="3034891"/>
            <a:ext cx="647339" cy="458520"/>
          </a:xfrm>
          <a:prstGeom prst="rightArrow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950925" y="5429250"/>
          <a:ext cx="5335587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6" name="Formula" r:id="rId3" imgW="2945160" imgH="524520" progId="Equation.Ribbit">
                  <p:embed/>
                </p:oleObj>
              </mc:Choice>
              <mc:Fallback>
                <p:oleObj name="Formula" r:id="rId3" imgW="2945160" imgH="524520" progId="Equation.Ribbit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25" y="5429250"/>
                        <a:ext cx="5335587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8956" y="4714884"/>
            <a:ext cx="115611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非凸的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4" name="曲线连接符 13"/>
          <p:cNvCxnSpPr>
            <a:stCxn id="12" idx="1"/>
          </p:cNvCxnSpPr>
          <p:nvPr/>
        </p:nvCxnSpPr>
        <p:spPr>
          <a:xfrm rot="10800000" flipV="1">
            <a:off x="4357686" y="4945716"/>
            <a:ext cx="701270" cy="76929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265869" y="1781780"/>
          <a:ext cx="3449336" cy="24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7" name="Formula" r:id="rId5" imgW="2374920" imgH="167760" progId="Equation.Ribbit">
                  <p:embed/>
                </p:oleObj>
              </mc:Choice>
              <mc:Fallback>
                <p:oleObj name="Formula" r:id="rId5" imgW="2374920" imgH="167760" progId="Equation.Ribbit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869" y="1781780"/>
                        <a:ext cx="3449336" cy="2401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5268388" y="1366542"/>
          <a:ext cx="1503225" cy="257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Formula" r:id="rId7" imgW="980440" imgH="167640" progId="Equation.Ribbit">
                  <p:embed/>
                </p:oleObj>
              </mc:Choice>
              <mc:Fallback>
                <p:oleObj name="Formula" r:id="rId7" imgW="980440" imgH="16764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388" y="1366542"/>
                        <a:ext cx="1503225" cy="2573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5205168" y="1285860"/>
            <a:ext cx="3581674" cy="11515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339712" y="2923056"/>
            <a:ext cx="889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凸的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36" name="曲线连接符 35"/>
          <p:cNvCxnSpPr>
            <a:stCxn id="34" idx="0"/>
          </p:cNvCxnSpPr>
          <p:nvPr/>
        </p:nvCxnSpPr>
        <p:spPr>
          <a:xfrm rot="16200000" flipV="1">
            <a:off x="5419130" y="2557886"/>
            <a:ext cx="500066" cy="23027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107423" y="2187878"/>
          <a:ext cx="964906" cy="197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9" name="Formula" r:id="rId9" imgW="718920" imgH="147600" progId="Equation.Ribbit">
                  <p:embed/>
                </p:oleObj>
              </mc:Choice>
              <mc:Fallback>
                <p:oleObj name="Formula" r:id="rId9" imgW="718920" imgH="14760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423" y="2187878"/>
                        <a:ext cx="964906" cy="1977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22169" y="3362059"/>
            <a:ext cx="2474471" cy="178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22169" y="5071769"/>
            <a:ext cx="2455303" cy="1768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424" name="Object 16"/>
          <p:cNvGraphicFramePr>
            <a:graphicFrameLocks noChangeAspect="1"/>
          </p:cNvGraphicFramePr>
          <p:nvPr/>
        </p:nvGraphicFramePr>
        <p:xfrm>
          <a:off x="4929190" y="3903682"/>
          <a:ext cx="1513373" cy="4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" name="Formula" r:id="rId13" imgW="998220" imgH="299720" progId="Equation.Ribbit">
                  <p:embed/>
                </p:oleObj>
              </mc:Choice>
              <mc:Fallback>
                <p:oleObj name="Formula" r:id="rId13" imgW="998220" imgH="29972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3903682"/>
                        <a:ext cx="1513373" cy="4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优化算法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7950" y="3273009"/>
            <a:ext cx="167100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加权系数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  <p:sp>
        <p:nvSpPr>
          <p:cNvPr id="10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90061" y="2284336"/>
          <a:ext cx="5296452" cy="9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1" name="Formula" r:id="rId3" imgW="2983320" imgH="524520" progId="Equation.Ribbit">
                  <p:embed/>
                </p:oleObj>
              </mc:Choice>
              <mc:Fallback>
                <p:oleObj name="Formula" r:id="rId3" imgW="2983320" imgH="524520" progId="Equation.Ribbi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061" y="2284336"/>
                        <a:ext cx="5296452" cy="9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90060" y="3329733"/>
          <a:ext cx="4867824" cy="457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2" name="Formula" r:id="rId5" imgW="2549160" imgH="239040" progId="Equation.Ribbit">
                  <p:embed/>
                </p:oleObj>
              </mc:Choice>
              <mc:Fallback>
                <p:oleObj name="Formula" r:id="rId5" imgW="2549160" imgH="23904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060" y="3329733"/>
                        <a:ext cx="4867824" cy="457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左大括号 15"/>
          <p:cNvSpPr/>
          <p:nvPr/>
        </p:nvSpPr>
        <p:spPr>
          <a:xfrm>
            <a:off x="775747" y="2695844"/>
            <a:ext cx="142875" cy="92869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074" y="2948329"/>
            <a:ext cx="9286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repeat</a:t>
            </a:r>
            <a:endParaRPr lang="zh-CN" alt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171" y="1399704"/>
            <a:ext cx="72152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多阶段多任务特征学习算法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MSMTFL)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460010" y="6027927"/>
            <a:ext cx="242889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 flipH="1" flipV="1">
            <a:off x="602754" y="5170671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60010" y="4670605"/>
            <a:ext cx="214314" cy="135732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674324" y="5028781"/>
            <a:ext cx="214314" cy="100013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888638" y="5849331"/>
            <a:ext cx="214314" cy="178595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02952" y="5920769"/>
            <a:ext cx="214314" cy="107157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317266" y="5885051"/>
            <a:ext cx="214314" cy="142876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31580" y="5956489"/>
            <a:ext cx="214314" cy="71438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745894" y="4527729"/>
            <a:ext cx="214314" cy="149921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60208" y="4813481"/>
            <a:ext cx="214314" cy="1214446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174522" y="4670605"/>
            <a:ext cx="214314" cy="135732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1460010" y="5527861"/>
            <a:ext cx="235745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1174258" y="5378127"/>
          <a:ext cx="167631" cy="35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3" name="Formula" r:id="rId7" imgW="71280" imgH="150120" progId="Equation.Ribbit">
                  <p:embed/>
                </p:oleObj>
              </mc:Choice>
              <mc:Fallback>
                <p:oleObj name="Formula" r:id="rId7" imgW="71280" imgH="15012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258" y="5378127"/>
                        <a:ext cx="167631" cy="355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928662" y="3929066"/>
          <a:ext cx="1177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4" name="Formula" r:id="rId9" imgW="593280" imgH="196920" progId="Equation.Ribbit">
                  <p:embed/>
                </p:oleObj>
              </mc:Choice>
              <mc:Fallback>
                <p:oleObj name="Formula" r:id="rId9" imgW="593280" imgH="19692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3929066"/>
                        <a:ext cx="117792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接箭头连接符 34"/>
          <p:cNvCxnSpPr/>
          <p:nvPr/>
        </p:nvCxnSpPr>
        <p:spPr>
          <a:xfrm>
            <a:off x="5404069" y="6025955"/>
            <a:ext cx="242889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5400000" flipH="1" flipV="1">
            <a:off x="4546813" y="5168699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404069" y="4668633"/>
            <a:ext cx="214314" cy="135732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618383" y="5026809"/>
            <a:ext cx="214314" cy="100013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689953" y="4525757"/>
            <a:ext cx="214314" cy="149921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904267" y="4811509"/>
            <a:ext cx="214314" cy="1214446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118581" y="4668633"/>
            <a:ext cx="214314" cy="1357322"/>
          </a:xfrm>
          <a:prstGeom prst="rect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5404069" y="5525889"/>
            <a:ext cx="235745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118317" y="5376155"/>
          <a:ext cx="167631" cy="35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5" name="Formula" r:id="rId11" imgW="71280" imgH="150120" progId="Equation.Ribbit">
                  <p:embed/>
                </p:oleObj>
              </mc:Choice>
              <mc:Fallback>
                <p:oleObj name="Formula" r:id="rId11" imgW="71280" imgH="15012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317" y="5376155"/>
                        <a:ext cx="167631" cy="355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4751388" y="3927475"/>
          <a:ext cx="14192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6" name="Formula" r:id="rId12" imgW="715320" imgH="196920" progId="Equation.Ribbit">
                  <p:embed/>
                </p:oleObj>
              </mc:Choice>
              <mc:Fallback>
                <p:oleObj name="Formula" r:id="rId12" imgW="715320" imgH="196920" progId="Equation.Ribbit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3927475"/>
                        <a:ext cx="141922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右箭头 44"/>
          <p:cNvSpPr/>
          <p:nvPr/>
        </p:nvSpPr>
        <p:spPr>
          <a:xfrm>
            <a:off x="4170531" y="5081127"/>
            <a:ext cx="571504" cy="428628"/>
          </a:xfrm>
          <a:prstGeom prst="rightArrow">
            <a:avLst/>
          </a:prstGeom>
          <a:solidFill>
            <a:srgbClr val="464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1506538" y="4432300"/>
          <a:ext cx="1016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7" name="Formula" r:id="rId14" imgW="71280" imgH="142560" progId="Equation.Ribbit">
                  <p:embed/>
                </p:oleObj>
              </mc:Choice>
              <mc:Fallback>
                <p:oleObj name="Formula" r:id="rId14" imgW="71280" imgH="14256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4432300"/>
                        <a:ext cx="101600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1720850" y="4791075"/>
          <a:ext cx="10160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8" name="Formula" r:id="rId16" imgW="71280" imgH="142560" progId="Equation.Ribbit">
                  <p:embed/>
                </p:oleObj>
              </mc:Choice>
              <mc:Fallback>
                <p:oleObj name="Formula" r:id="rId16" imgW="71280" imgH="14256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4791075"/>
                        <a:ext cx="101600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1928794" y="5616419"/>
          <a:ext cx="116374" cy="2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9" name="Formula" r:id="rId17" imgW="80280" imgH="148680" progId="Equation.Ribbit">
                  <p:embed/>
                </p:oleObj>
              </mc:Choice>
              <mc:Fallback>
                <p:oleObj name="Formula" r:id="rId17" imgW="80280" imgH="148680" progId="Equation.Ribbit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5616419"/>
                        <a:ext cx="116374" cy="2143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2143108" y="5687857"/>
          <a:ext cx="116374" cy="2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0" name="Formula" r:id="rId19" imgW="80280" imgH="148680" progId="Equation.Ribbit">
                  <p:embed/>
                </p:oleObj>
              </mc:Choice>
              <mc:Fallback>
                <p:oleObj name="Formula" r:id="rId19" imgW="80280" imgH="148680" progId="Equation.Ribbit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5687857"/>
                        <a:ext cx="116374" cy="2143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2357422" y="5661684"/>
          <a:ext cx="116374" cy="2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1" name="Formula" r:id="rId20" imgW="80280" imgH="148680" progId="Equation.Ribbit">
                  <p:embed/>
                </p:oleObj>
              </mc:Choice>
              <mc:Fallback>
                <p:oleObj name="Formula" r:id="rId20" imgW="80280" imgH="148680" progId="Equation.Ribbit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661684"/>
                        <a:ext cx="116374" cy="2143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2571736" y="5715016"/>
          <a:ext cx="116374" cy="2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2" name="Formula" r:id="rId21" imgW="80280" imgH="148680" progId="Equation.Ribbit">
                  <p:embed/>
                </p:oleObj>
              </mc:Choice>
              <mc:Fallback>
                <p:oleObj name="Formula" r:id="rId21" imgW="80280" imgH="148680" progId="Equation.Ribbit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5715016"/>
                        <a:ext cx="116374" cy="2143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2786050" y="4295309"/>
          <a:ext cx="10160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3" name="Formula" r:id="rId22" imgW="71280" imgH="142560" progId="Equation.Ribbit">
                  <p:embed/>
                </p:oleObj>
              </mc:Choice>
              <mc:Fallback>
                <p:oleObj name="Formula" r:id="rId22" imgW="71280" imgH="14256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4295309"/>
                        <a:ext cx="101600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3018470" y="4572008"/>
          <a:ext cx="10160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4" name="Formula" r:id="rId23" imgW="71280" imgH="142560" progId="Equation.Ribbit">
                  <p:embed/>
                </p:oleObj>
              </mc:Choice>
              <mc:Fallback>
                <p:oleObj name="Formula" r:id="rId23" imgW="71280" imgH="14256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470" y="4572008"/>
                        <a:ext cx="101600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3223731" y="4429132"/>
          <a:ext cx="10160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5" name="Formula" r:id="rId24" imgW="71280" imgH="142560" progId="Equation.Ribbit">
                  <p:embed/>
                </p:oleObj>
              </mc:Choice>
              <mc:Fallback>
                <p:oleObj name="Formula" r:id="rId24" imgW="71280" imgH="14256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731" y="4429132"/>
                        <a:ext cx="101600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6357950" y="2479124"/>
            <a:ext cx="257176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加权</a:t>
            </a:r>
            <a:r>
              <a:rPr lang="en-US" altLang="zh-CN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Lasso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问题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  <p:graphicFrame>
        <p:nvGraphicFramePr>
          <p:cNvPr id="208913" name="Object 17"/>
          <p:cNvGraphicFramePr>
            <a:graphicFrameLocks noChangeAspect="1"/>
          </p:cNvGraphicFramePr>
          <p:nvPr/>
        </p:nvGraphicFramePr>
        <p:xfrm>
          <a:off x="979488" y="1907332"/>
          <a:ext cx="24034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6" name="Formula" r:id="rId25" imgW="1211760" imgH="239040" progId="Equation.Ribbit">
                  <p:embed/>
                </p:oleObj>
              </mc:Choice>
              <mc:Fallback>
                <p:oleObj name="Formula" r:id="rId25" imgW="1211760" imgH="239040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907332"/>
                        <a:ext cx="2403475" cy="47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直观解释一：最小化上界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90563" y="1442839"/>
          <a:ext cx="57181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0" name="Formula" r:id="rId3" imgW="2884170" imgH="300990" progId="Equation.Ribbit">
                  <p:embed/>
                </p:oleObj>
              </mc:Choice>
              <mc:Fallback>
                <p:oleObj name="Formula" r:id="rId3" imgW="2884170" imgH="30099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442839"/>
                        <a:ext cx="5718175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00460" y="2019083"/>
          <a:ext cx="4291012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1" name="Formula" r:id="rId5" imgW="2165350" imgH="459740" progId="Equation.Ribbit">
                  <p:embed/>
                </p:oleObj>
              </mc:Choice>
              <mc:Fallback>
                <p:oleObj name="Formula" r:id="rId5" imgW="2165350" imgH="45974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60" y="2019083"/>
                        <a:ext cx="4291012" cy="912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57488" y="2995001"/>
          <a:ext cx="3382962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2" name="Formula" r:id="rId7" imgW="1706880" imgH="243840" progId="Equation.Ribbit">
                  <p:embed/>
                </p:oleObj>
              </mc:Choice>
              <mc:Fallback>
                <p:oleObj name="Formula" r:id="rId7" imgW="1706880" imgH="24384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488" y="2995001"/>
                        <a:ext cx="3382962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97015" y="3554832"/>
          <a:ext cx="45751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3" name="Formula" r:id="rId9" imgW="2307590" imgH="167640" progId="Equation.Ribbit">
                  <p:embed/>
                </p:oleObj>
              </mc:Choice>
              <mc:Fallback>
                <p:oleObj name="Formula" r:id="rId9" imgW="2307590" imgH="16764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5" y="3554832"/>
                        <a:ext cx="457517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14348" y="4375167"/>
          <a:ext cx="82486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4" name="Formula" r:id="rId11" imgW="4160520" imgH="273050" progId="Equation.Ribbit">
                  <p:embed/>
                </p:oleObj>
              </mc:Choice>
              <mc:Fallback>
                <p:oleObj name="Formula" r:id="rId11" imgW="4160520" imgH="27305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375167"/>
                        <a:ext cx="82486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14348" y="5451282"/>
          <a:ext cx="60007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5" name="Formula" r:id="rId13" imgW="3027680" imgH="300990" progId="Equation.Ribbit">
                  <p:embed/>
                </p:oleObj>
              </mc:Choice>
              <mc:Fallback>
                <p:oleObj name="Formula" r:id="rId13" imgW="3027680" imgH="300990" progId="Equation.Ribbit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5451282"/>
                        <a:ext cx="600075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2284" y="3883397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 上界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020" y="498306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次梯度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2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2910" y="4357694"/>
            <a:ext cx="8358246" cy="5715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63607" y="2956093"/>
            <a:ext cx="3431874" cy="5341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9500" y="292893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 原优化问题</a:t>
            </a:r>
            <a:r>
              <a:rPr lang="en-US" altLang="zh-CN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: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35030" y="2032000"/>
          <a:ext cx="82486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Formula" r:id="rId3" imgW="4160520" imgH="273050" progId="Equation.Ribbit">
                  <p:embed/>
                </p:oleObj>
              </mc:Choice>
              <mc:Fallback>
                <p:oleObj name="Formula" r:id="rId3" imgW="4160520" imgH="273050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30" y="2032000"/>
                        <a:ext cx="82486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538266" y="2643182"/>
          <a:ext cx="41195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Formula" r:id="rId5" imgW="2077720" imgH="273050" progId="Equation.Ribbit">
                  <p:embed/>
                </p:oleObj>
              </mc:Choice>
              <mc:Fallback>
                <p:oleObj name="Formula" r:id="rId5" imgW="2077720" imgH="27305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66" y="2643182"/>
                        <a:ext cx="4119562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62360" y="3976166"/>
          <a:ext cx="31940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Formula" r:id="rId7" imgW="1610360" imgH="196850" progId="Equation.Ribbit">
                  <p:embed/>
                </p:oleObj>
              </mc:Choice>
              <mc:Fallback>
                <p:oleObj name="Formula" r:id="rId7" imgW="1610360" imgH="19685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60" y="3976166"/>
                        <a:ext cx="319405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42910" y="4357694"/>
          <a:ext cx="70993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Formula" r:id="rId9" imgW="3581400" imgH="273050" progId="Equation.Ribbit">
                  <p:embed/>
                </p:oleObj>
              </mc:Choice>
              <mc:Fallback>
                <p:oleObj name="Formula" r:id="rId9" imgW="3581400" imgH="27305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4357694"/>
                        <a:ext cx="709930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42910" y="4887927"/>
          <a:ext cx="65547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Formula" r:id="rId11" imgW="3307080" imgH="273050" progId="Equation.Ribbit">
                  <p:embed/>
                </p:oleObj>
              </mc:Choice>
              <mc:Fallback>
                <p:oleObj name="Formula" r:id="rId11" imgW="3307080" imgH="27305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4887927"/>
                        <a:ext cx="6554788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42910" y="5429264"/>
          <a:ext cx="29368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Formula" r:id="rId13" imgW="1480820" imgH="196850" progId="Equation.Ribbit">
                  <p:embed/>
                </p:oleObj>
              </mc:Choice>
              <mc:Fallback>
                <p:oleObj name="Formula" r:id="rId13" imgW="1480820" imgH="19685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5429264"/>
                        <a:ext cx="29368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7260" y="1455167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最小化上界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44" y="3337828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目标函数值下降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直观解释一：最小化上界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1084" y="162880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共轭函数：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151609" y="1673914"/>
          <a:ext cx="30003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7" name="Formula" r:id="rId3" imgW="1512570" imgH="226060" progId="Equation.Ribbit">
                  <p:embed/>
                </p:oleObj>
              </mc:Choice>
              <mc:Fallback>
                <p:oleObj name="Formula" r:id="rId3" imgW="1512570" imgH="22606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609" y="1673914"/>
                        <a:ext cx="300037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155801" y="2226622"/>
          <a:ext cx="30003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Formula" r:id="rId5" imgW="1512570" imgH="226060" progId="Equation.Ribbit">
                  <p:embed/>
                </p:oleObj>
              </mc:Choice>
              <mc:Fallback>
                <p:oleObj name="Formula" r:id="rId5" imgW="1512570" imgH="22606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5801" y="2226622"/>
                        <a:ext cx="300037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9592" y="222811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共轭的共轭：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3728" y="2833772"/>
            <a:ext cx="3456384" cy="5232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g </a:t>
            </a:r>
            <a:r>
              <a:rPr lang="zh-CN" altLang="en-US" sz="28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是凹的且是闭函数</a:t>
            </a:r>
            <a:endParaRPr lang="en-US" altLang="zh-CN" sz="28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930470" y="5220501"/>
          <a:ext cx="53562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Formula" r:id="rId7" imgW="2701290" imgH="264160" progId="Equation.Ribbit">
                  <p:embed/>
                </p:oleObj>
              </mc:Choice>
              <mc:Fallback>
                <p:oleObj name="Formula" r:id="rId7" imgW="2701290" imgH="26416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70" y="5220501"/>
                        <a:ext cx="5356225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275856" y="5786454"/>
            <a:ext cx="2448272" cy="5232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分块坐标下降</a:t>
            </a:r>
            <a:endParaRPr lang="en-US" altLang="zh-CN" sz="28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3253842" y="3642593"/>
          <a:ext cx="3382962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0" name="Formula" r:id="rId9" imgW="1706880" imgH="243840" progId="Equation.Ribbit">
                  <p:embed/>
                </p:oleObj>
              </mc:Choice>
              <mc:Fallback>
                <p:oleObj name="Formula" r:id="rId9" imgW="1706880" imgH="243840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842" y="3642593"/>
                        <a:ext cx="3382962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上下箭头 12"/>
          <p:cNvSpPr/>
          <p:nvPr/>
        </p:nvSpPr>
        <p:spPr>
          <a:xfrm>
            <a:off x="4429694" y="4188380"/>
            <a:ext cx="428058" cy="8122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19895" y="3608963"/>
            <a:ext cx="3431874" cy="5341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直观解释二：分块坐标下降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57356" y="5197280"/>
            <a:ext cx="5500726" cy="5341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4383" y="3607102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 原优化问题：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7312" y="4643446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 等价形式：</a:t>
            </a:r>
            <a:endParaRPr lang="en-US" altLang="zh-CN" sz="24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22660" y="1527175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分块坐标下降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883419" y="2094855"/>
          <a:ext cx="19256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" name="Formula" r:id="rId3" imgW="971550" imgH="185420" progId="Equation.Ribbit">
                  <p:embed/>
                </p:oleObj>
              </mc:Choice>
              <mc:Fallback>
                <p:oleObj name="Formula" r:id="rId3" imgW="971550" imgH="185420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419" y="2094855"/>
                        <a:ext cx="1925637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115616" y="2600448"/>
          <a:ext cx="5876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" name="Formula" r:id="rId5" imgW="2965450" imgH="273050" progId="Equation.Ribbit">
                  <p:embed/>
                </p:oleObj>
              </mc:Choice>
              <mc:Fallback>
                <p:oleObj name="Formula" r:id="rId5" imgW="2965450" imgH="27305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600448"/>
                        <a:ext cx="58769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619672" y="3247703"/>
          <a:ext cx="45910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3" name="Formula" r:id="rId7" imgW="2316480" imgH="273050" progId="Equation.Ribbit">
                  <p:embed/>
                </p:oleObj>
              </mc:Choice>
              <mc:Fallback>
                <p:oleObj name="Formula" r:id="rId7" imgW="2316480" imgH="27305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247703"/>
                        <a:ext cx="4591050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844500" y="4052490"/>
          <a:ext cx="73025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4" name="Formula" r:id="rId9" imgW="3683000" imgH="300990" progId="Equation.Ribbit">
                  <p:embed/>
                </p:oleObj>
              </mc:Choice>
              <mc:Fallback>
                <p:oleObj name="Formula" r:id="rId9" imgW="3683000" imgH="30099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00" y="4052490"/>
                        <a:ext cx="73025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1090216" y="4784452"/>
          <a:ext cx="64833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5" name="Formula" r:id="rId11" imgW="3270250" imgH="273050" progId="Equation.Ribbit">
                  <p:embed/>
                </p:oleObj>
              </mc:Choice>
              <mc:Fallback>
                <p:oleObj name="Formula" r:id="rId11" imgW="3270250" imgH="27305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216" y="4784452"/>
                        <a:ext cx="64833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005112" y="5479950"/>
          <a:ext cx="41656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6" name="Formula" r:id="rId13" imgW="2101850" imgH="273050" progId="Equation.Ribbit">
                  <p:embed/>
                </p:oleObj>
              </mc:Choice>
              <mc:Fallback>
                <p:oleObj name="Formula" r:id="rId13" imgW="2101850" imgH="27305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112" y="5479950"/>
                        <a:ext cx="416560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直观解释二：分块坐标下降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9388" y="3222753"/>
            <a:ext cx="1643074" cy="523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加权系数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388" y="5455437"/>
            <a:ext cx="2500330" cy="523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加权</a:t>
            </a:r>
            <a:r>
              <a:rPr lang="en-US" altLang="zh-CN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Lasso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问题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收敛性分析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11560" y="2301846"/>
          <a:ext cx="147796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7" name="Formula" r:id="rId3" imgW="695960" imgH="196850" progId="Equation.Ribbit">
                  <p:embed/>
                </p:oleObj>
              </mc:Choice>
              <mc:Fallback>
                <p:oleObj name="Formula" r:id="rId3" imgW="695960" imgH="196850" progId="Equation.Ribbit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301846"/>
                        <a:ext cx="1477963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4634" y="3071530"/>
          <a:ext cx="8178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name="Formula" r:id="rId5" imgW="4124960" imgH="196850" progId="Equation.Ribbit">
                  <p:embed/>
                </p:oleObj>
              </mc:Choice>
              <mc:Fallback>
                <p:oleObj name="Formula" r:id="rId5" imgW="4124960" imgH="19685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34" y="3071530"/>
                        <a:ext cx="8178800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643050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3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极限点存在吗？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3011202"/>
            <a:ext cx="8261408" cy="52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4282" y="4311380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32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收敛定理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2285984" y="3713766"/>
          <a:ext cx="4024321" cy="33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Formula" r:id="rId7" imgW="2437130" imgH="200660" progId="Equation.Ribbit">
                  <p:embed/>
                </p:oleObj>
              </mc:Choice>
              <mc:Fallback>
                <p:oleObj name="Formula" r:id="rId7" imgW="2437130" imgH="20066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3713766"/>
                        <a:ext cx="4024321" cy="3332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67878" y="3704713"/>
            <a:ext cx="4071966" cy="3571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666" y="4872054"/>
            <a:ext cx="9020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95736" y="2261505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有界，所以存在极限点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应用问题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3075" name="Picture 3" descr="E:\My Work\开题\开题报告_GPH\fig\vocabula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1912542"/>
            <a:ext cx="3484561" cy="2020514"/>
          </a:xfrm>
          <a:prstGeom prst="rect">
            <a:avLst/>
          </a:prstGeom>
          <a:noFill/>
        </p:spPr>
      </p:pic>
      <p:pic>
        <p:nvPicPr>
          <p:cNvPr id="5" name="Picture 2" descr="E:\My Work\开题\开题报告_GPH\fig\FaceRepresentation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725144"/>
            <a:ext cx="4167524" cy="1728192"/>
          </a:xfrm>
          <a:prstGeom prst="rect">
            <a:avLst/>
          </a:prstGeom>
          <a:noFill/>
        </p:spPr>
      </p:pic>
      <p:pic>
        <p:nvPicPr>
          <p:cNvPr id="6" name="Picture 2" descr="E:\My Work\开题\开题报告_GPH\fig\SignalWavelet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725144"/>
            <a:ext cx="4132702" cy="1713751"/>
          </a:xfrm>
          <a:prstGeom prst="rect">
            <a:avLst/>
          </a:prstGeom>
          <a:noFill/>
        </p:spPr>
      </p:pic>
      <p:pic>
        <p:nvPicPr>
          <p:cNvPr id="7" name="Picture 2" descr="E:\My Work\开题\开题报告_GPH\fig\sparse_docum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1882835"/>
            <a:ext cx="3528392" cy="2045930"/>
          </a:xfrm>
          <a:prstGeom prst="rect">
            <a:avLst/>
          </a:prstGeom>
          <a:noFill/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576064" y="4050178"/>
            <a:ext cx="3059832" cy="576064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信号处理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04048" y="4077072"/>
            <a:ext cx="3059832" cy="576064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人脸识别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2952328" y="1340768"/>
            <a:ext cx="3059832" cy="576064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文本分析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可再生性分析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86702" y="2692400"/>
          <a:ext cx="53975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Formula" r:id="rId3" imgW="2728080" imgH="524520" progId="Equation.Ribbit">
                  <p:embed/>
                </p:oleObj>
              </mc:Choice>
              <mc:Fallback>
                <p:oleObj name="Formula" r:id="rId3" imgW="2728080" imgH="524520" progId="Equation.Ribbi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702" y="2692400"/>
                        <a:ext cx="53975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47098" y="4111710"/>
            <a:ext cx="3857652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43174" y="2645965"/>
            <a:ext cx="5500726" cy="114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3577299" y="4130765"/>
          <a:ext cx="35972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name="Formula" r:id="rId5" imgW="1814830" imgH="406400" progId="Equation.Ribbit">
                  <p:embed/>
                </p:oleObj>
              </mc:Choice>
              <mc:Fallback>
                <p:oleObj name="Formula" r:id="rId5" imgW="1814830" imgH="406400" progId="Equation.Ribbit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299" y="4130765"/>
                        <a:ext cx="35972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379" y="1556792"/>
            <a:ext cx="9001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720" y="2732726"/>
            <a:ext cx="1785950" cy="954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加权</a:t>
            </a:r>
            <a:r>
              <a:rPr lang="en-US" altLang="zh-CN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Lasso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" pitchFamily="34" charset="0"/>
              </a:rPr>
              <a:t>问题：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参数估计误差的界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02580" y="2185700"/>
            <a:ext cx="3497612" cy="5232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指数衰减</a:t>
            </a:r>
            <a:r>
              <a:rPr lang="en-US" altLang="zh-CN" sz="280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 &amp; </a:t>
            </a:r>
            <a:r>
              <a:rPr lang="zh-CN" altLang="en-US" sz="280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逐步改善</a:t>
            </a:r>
            <a:endParaRPr lang="en-US" altLang="zh-CN" sz="2800" dirty="0" smtClean="0">
              <a:solidFill>
                <a:srgbClr val="0070C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14348" y="1516585"/>
          <a:ext cx="8151070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4" name="Formula" r:id="rId3" imgW="4439920" imgH="273050" progId="Equation.Ribbit">
                  <p:embed/>
                </p:oleObj>
              </mc:Choice>
              <mc:Fallback>
                <p:oleObj name="Formula" r:id="rId3" imgW="4439920" imgH="27305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1516585"/>
                        <a:ext cx="8151070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2625068" y="1472306"/>
            <a:ext cx="3143272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2786058"/>
            <a:ext cx="5184576" cy="350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Object 13"/>
          <p:cNvGraphicFramePr>
            <a:graphicFrameLocks noChangeAspect="1"/>
          </p:cNvGraphicFramePr>
          <p:nvPr/>
        </p:nvGraphicFramePr>
        <p:xfrm>
          <a:off x="5331645" y="4811509"/>
          <a:ext cx="3683903" cy="390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5" name="Formula" r:id="rId6" imgW="2575800" imgH="273240" progId="Equation.Ribbit">
                  <p:embed/>
                </p:oleObj>
              </mc:Choice>
              <mc:Fallback>
                <p:oleObj name="Formula" r:id="rId6" imgW="2575800" imgH="27324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1645" y="4811509"/>
                        <a:ext cx="3683903" cy="390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5278313" y="3714752"/>
          <a:ext cx="3786215" cy="404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6" name="Formula" r:id="rId8" imgW="2555280" imgH="273240" progId="Equation.Ribbit">
                  <p:embed/>
                </p:oleObj>
              </mc:Choice>
              <mc:Fallback>
                <p:oleObj name="Formula" r:id="rId8" imgW="2555280" imgH="27324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313" y="3714752"/>
                        <a:ext cx="3786215" cy="4041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31777" y="3214686"/>
            <a:ext cx="1000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Lasso:</a:t>
            </a:r>
            <a:endParaRPr lang="zh-CN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901" y="4311443"/>
            <a:ext cx="15001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MSMTFL:</a:t>
            </a:r>
            <a:endParaRPr lang="zh-CN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参数估计误差的界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1340768"/>
            <a:ext cx="91535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10" y="3959950"/>
            <a:ext cx="75057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44624"/>
            <a:ext cx="904875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2128" y="1519624"/>
            <a:ext cx="77183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比较算法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L1-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正则多任务特征学习</a:t>
            </a:r>
            <a:r>
              <a:rPr lang="it-IT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(lasso)</a:t>
            </a:r>
          </a:p>
          <a:p>
            <a:pPr>
              <a:buFont typeface="Wingdings" pitchFamily="2" charset="2"/>
              <a:buChar char="ü"/>
            </a:pP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 L1,2-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则正多任特征务学习</a:t>
            </a:r>
            <a:r>
              <a:rPr lang="it-IT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(L1,2)</a:t>
            </a:r>
          </a:p>
          <a:p>
            <a:pPr>
              <a:buFont typeface="Wingdings" pitchFamily="2" charset="2"/>
              <a:buChar char="ü"/>
            </a:pP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脏模型多任务特征学习 </a:t>
            </a:r>
            <a:r>
              <a:rPr lang="it-IT" altLang="zh-CN" sz="2400" dirty="0" smtClean="0">
                <a:latin typeface="Arial" pitchFamily="34" charset="0"/>
                <a:cs typeface="Arial" pitchFamily="34" charset="0"/>
              </a:rPr>
              <a:t>(DirtyMTL)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 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(MSMTFL)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5576" y="3751872"/>
            <a:ext cx="81369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实验设置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逐步改善 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合成数据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参数估计误差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合成数据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预测误差 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(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真实数据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</a:t>
            </a:r>
            <a:endParaRPr lang="zh-CN" altLang="en-US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(1)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51831"/>
            <a:ext cx="89439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(2)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37" y="1844824"/>
            <a:ext cx="901065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7929586" y="2928934"/>
            <a:ext cx="1214414" cy="71438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实验结果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(3)</a:t>
            </a:r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1285852" y="6356350"/>
            <a:ext cx="6500858" cy="365125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Zhang, Multi-Stage Multi-Task Feature Learning. NIPS 2012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3646"/>
            <a:ext cx="9144000" cy="27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000291"/>
            <a:ext cx="72866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429520" y="1286846"/>
            <a:ext cx="1571636" cy="264320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背景介绍</a:t>
            </a:r>
            <a:endParaRPr lang="en-US" altLang="zh-CN" dirty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快速信赖域牛顿法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非凸</a:t>
            </a:r>
            <a:r>
              <a:rPr lang="zh-CN" altLang="en-US" dirty="0">
                <a:latin typeface="黑体" pitchFamily="2" charset="-122"/>
                <a:ea typeface="黑体" pitchFamily="2" charset="-122"/>
                <a:cs typeface="Arial" pitchFamily="34" charset="0"/>
              </a:rPr>
              <a:t>稀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疏学习问题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2819400"/>
            <a:ext cx="5129212" cy="350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362200" y="1524000"/>
          <a:ext cx="4343400" cy="60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7" name="Formula" r:id="rId5" imgW="1755140" imgH="243840" progId="Equation.Ribbit">
                  <p:embed/>
                </p:oleObj>
              </mc:Choice>
              <mc:Fallback>
                <p:oleObj name="Formula" r:id="rId5" imgW="1755140" imgH="243840" progId="Equation.Ribbit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24000"/>
                        <a:ext cx="4343400" cy="6040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9862" y="2276872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    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与     </a:t>
            </a:r>
            <a:r>
              <a:rPr lang="zh-CN" altLang="en-US" sz="2800" i="1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可能是非凸的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72640" y="2389094"/>
          <a:ext cx="616643" cy="39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8" name="Formula" r:id="rId7" imgW="260712" imgH="167873" progId="Equation.Ribbit">
                  <p:embed/>
                </p:oleObj>
              </mc:Choice>
              <mc:Fallback>
                <p:oleObj name="Formula" r:id="rId7" imgW="260712" imgH="167873" progId="Equation.Ribbit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640" y="2389094"/>
                        <a:ext cx="616643" cy="398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661990" y="2335305"/>
          <a:ext cx="744071" cy="44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9" name="Formula" r:id="rId9" imgW="283210" imgH="167640" progId="Equation.Ribbit">
                  <p:embed/>
                </p:oleObj>
              </mc:Choice>
              <mc:Fallback>
                <p:oleObj name="Formula" r:id="rId9" imgW="283210" imgH="167640" progId="Equation.Ribbit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990" y="2335305"/>
                        <a:ext cx="744071" cy="442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4516" y="3071810"/>
            <a:ext cx="50958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967941" y="2162208"/>
            <a:ext cx="15290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稀疏数据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564904"/>
            <a:ext cx="928694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向量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5189" y="2564904"/>
            <a:ext cx="795888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矩阵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4645730" y="2445988"/>
            <a:ext cx="145635" cy="411508"/>
          </a:xfrm>
          <a:prstGeom prst="downArrow">
            <a:avLst/>
          </a:prstGeom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2548691" y="2557047"/>
            <a:ext cx="428303" cy="122347"/>
          </a:xfrm>
          <a:prstGeom prst="leftArrow">
            <a:avLst/>
          </a:prstGeom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4348" y="1383159"/>
            <a:ext cx="68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Wingdings" pitchFamily="2" charset="2"/>
              <a:buChar char="p"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稀疏学习：带有稀疏结构的机器学习问题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假设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46347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A1:       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连续可微且梯度是</a:t>
            </a:r>
            <a:r>
              <a:rPr lang="en-US" altLang="zh-CN" sz="2800" dirty="0" err="1" smtClean="0">
                <a:latin typeface="Arial" pitchFamily="34" charset="0"/>
                <a:ea typeface="宋体" pitchFamily="2" charset="-122"/>
                <a:cs typeface="Arial" pitchFamily="34" charset="0"/>
              </a:rPr>
              <a:t>Lipschitz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连续的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897957" y="2566573"/>
          <a:ext cx="616643" cy="39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59" name="Formula" r:id="rId4" imgW="260712" imgH="167873" progId="Equation.Ribbit">
                  <p:embed/>
                </p:oleObj>
              </mc:Choice>
              <mc:Fallback>
                <p:oleObj name="Formula" r:id="rId4" imgW="260712" imgH="167873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957" y="2566573"/>
                        <a:ext cx="616643" cy="398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833282" y="3154706"/>
          <a:ext cx="744071" cy="44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0" name="Formula" r:id="rId6" imgW="283210" imgH="167640" progId="Equation.Ribbit">
                  <p:embed/>
                </p:oleObj>
              </mc:Choice>
              <mc:Fallback>
                <p:oleObj name="Formula" r:id="rId6" imgW="283210" imgH="167640" progId="Equation.Ribbit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282" y="3154706"/>
                        <a:ext cx="744071" cy="442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35106" y="3105400"/>
            <a:ext cx="822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A2:        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是一个可以写成两个凸函数之差的函数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771800" y="3728320"/>
          <a:ext cx="362712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1" name="Formula" r:id="rId8" imgW="1333500" imgH="167640" progId="Equation.Ribbit">
                  <p:embed/>
                </p:oleObj>
              </mc:Choice>
              <mc:Fallback>
                <p:oleObj name="Formula" r:id="rId8" imgW="1333500" imgH="167640" progId="Equation.Ribbit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728320"/>
                        <a:ext cx="362712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3035" y="438238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A3:         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有下界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929466" y="4473552"/>
          <a:ext cx="7016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2" name="Formula" r:id="rId10" imgW="297180" imgH="167640" progId="Equation.Ribbit">
                  <p:embed/>
                </p:oleObj>
              </mc:Choice>
              <mc:Fallback>
                <p:oleObj name="Formula" r:id="rId10" imgW="297180" imgH="167640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466" y="4473552"/>
                        <a:ext cx="701675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1905000" y="1700264"/>
          <a:ext cx="4343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3" name="Formula" r:id="rId12" imgW="1755140" imgH="243840" progId="Equation.Ribbit">
                  <p:embed/>
                </p:oleObj>
              </mc:Choice>
              <mc:Fallback>
                <p:oleObj name="Formula" r:id="rId12" imgW="1755140" imgH="24384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00264"/>
                        <a:ext cx="4343400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一些例子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599330"/>
            <a:ext cx="4191000" cy="286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365812" y="1371600"/>
          <a:ext cx="263366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6" name="Formula" r:id="rId5" imgW="1328420" imgH="299720" progId="Equation.Ribbit">
                  <p:embed/>
                </p:oleObj>
              </mc:Choice>
              <mc:Fallback>
                <p:oleObj name="Formula" r:id="rId5" imgW="1328420" imgH="29972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812" y="1371600"/>
                        <a:ext cx="2633662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356847" y="2017059"/>
          <a:ext cx="4338638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7" name="Formula" r:id="rId7" imgW="2189480" imgH="406400" progId="Equation.Ribbit">
                  <p:embed/>
                </p:oleObj>
              </mc:Choice>
              <mc:Fallback>
                <p:oleObj name="Formula" r:id="rId7" imgW="2189480" imgH="406400" progId="Equation.Ribbi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847" y="2017059"/>
                        <a:ext cx="4338638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361331" y="2855259"/>
          <a:ext cx="418306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8" name="Formula" r:id="rId9" imgW="2109470" imgH="406400" progId="Equation.Ribbit">
                  <p:embed/>
                </p:oleObj>
              </mc:Choice>
              <mc:Fallback>
                <p:oleObj name="Formula" r:id="rId9" imgW="2109470" imgH="406400" progId="Equation.Ribbit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1331" y="2855259"/>
                        <a:ext cx="4183062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32012" y="1447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Least Squares: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5115" y="22098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Logistic Regression: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115" y="2944906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Squared Hinge Loss: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0624" y="4495800"/>
            <a:ext cx="218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非凸正则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6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迭代收缩阈值法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(</a:t>
            </a:r>
            <a:r>
              <a:rPr lang="en-US" altLang="zh-CN" dirty="0" smtClean="0">
                <a:latin typeface="Arial" pitchFamily="34" charset="0"/>
                <a:ea typeface="黑体" pitchFamily="2" charset="-122"/>
                <a:cs typeface="Arial" pitchFamily="34" charset="0"/>
              </a:rPr>
              <a:t>GIST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)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9200" y="1730188"/>
          <a:ext cx="55038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1" name="Formula" r:id="rId4" imgW="2404110" imgH="234950" progId="Equation.Ribbit">
                  <p:embed/>
                </p:oleObj>
              </mc:Choice>
              <mc:Fallback>
                <p:oleObj name="Formula" r:id="rId4" imgW="2404110" imgH="234950" progId="Equation.Ribbit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730188"/>
                        <a:ext cx="5503862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219200" y="2286000"/>
          <a:ext cx="6959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2" name="Formula" r:id="rId6" imgW="3042920" imgH="334010" progId="Equation.Ribbit">
                  <p:embed/>
                </p:oleObj>
              </mc:Choice>
              <mc:Fallback>
                <p:oleObj name="Formula" r:id="rId6" imgW="3042920" imgH="334010" progId="Equation.Ribbit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6959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071802" y="3857628"/>
          <a:ext cx="5175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3" name="Formula" r:id="rId8" imgW="2611120" imgH="318770" progId="Equation.Ribbit">
                  <p:embed/>
                </p:oleObj>
              </mc:Choice>
              <mc:Fallback>
                <p:oleObj name="Formula" r:id="rId8" imgW="2611120" imgH="318770" progId="Equation.Ribbit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02" y="3857628"/>
                        <a:ext cx="517525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上下箭头 21"/>
          <p:cNvSpPr/>
          <p:nvPr/>
        </p:nvSpPr>
        <p:spPr>
          <a:xfrm>
            <a:off x="4087552" y="3124200"/>
            <a:ext cx="376798" cy="685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866" y="3883801"/>
            <a:ext cx="170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近似算子：</a:t>
            </a:r>
            <a:endParaRPr lang="en-US" altLang="zh-CN" sz="2800" i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4786322"/>
            <a:ext cx="5826968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闭式解：</a:t>
            </a:r>
            <a:r>
              <a:rPr lang="en-US" altLang="zh-CN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CapL1, LSP, SCAD, MCP</a:t>
            </a:r>
            <a:endParaRPr lang="en-US" altLang="zh-CN" sz="2800" i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295" name="Object 15"/>
          <p:cNvGraphicFramePr>
            <a:graphicFrameLocks noChangeAspect="1"/>
          </p:cNvGraphicFramePr>
          <p:nvPr/>
        </p:nvGraphicFramePr>
        <p:xfrm>
          <a:off x="4643438" y="3286124"/>
          <a:ext cx="32670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4" name="Formula" r:id="rId10" imgW="1647360" imgH="196920" progId="Equation.Ribbit">
                  <p:embed/>
                </p:oleObj>
              </mc:Choice>
              <mc:Fallback>
                <p:oleObj name="Formula" r:id="rId10" imgW="1647360" imgH="19692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286124"/>
                        <a:ext cx="32670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步长的选择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447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步长的初始化：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BB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准则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95400" y="2590800"/>
          <a:ext cx="51292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4" name="Formula" r:id="rId4" imgW="2588260" imgH="384810" progId="Equation.Ribbit">
                  <p:embed/>
                </p:oleObj>
              </mc:Choice>
              <mc:Fallback>
                <p:oleObj name="Formula" r:id="rId4" imgW="2588260" imgH="38481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90800"/>
                        <a:ext cx="512921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317812" y="2111188"/>
          <a:ext cx="24733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5" name="Formula" r:id="rId6" imgW="1248410" imgH="184150" progId="Equation.Ribbit">
                  <p:embed/>
                </p:oleObj>
              </mc:Choice>
              <mc:Fallback>
                <p:oleObj name="Formula" r:id="rId6" imgW="1248410" imgH="18415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812" y="2111188"/>
                        <a:ext cx="247332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908612" y="2088776"/>
          <a:ext cx="35464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6" name="Formula" r:id="rId8" imgW="1788160" imgH="196850" progId="Equation.Ribbit">
                  <p:embed/>
                </p:oleObj>
              </mc:Choice>
              <mc:Fallback>
                <p:oleObj name="Formula" r:id="rId8" imgW="1788160" imgH="19685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612" y="2088776"/>
                        <a:ext cx="35464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47165" y="3460377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线搜索</a:t>
            </a:r>
            <a:endParaRPr lang="en-US" altLang="zh-CN" sz="2800" i="1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857224" y="4071942"/>
          <a:ext cx="7924800" cy="63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7" name="Formula" r:id="rId10" imgW="3836670" imgH="306070" progId="Equation.Ribbit">
                  <p:embed/>
                </p:oleObj>
              </mc:Choice>
              <mc:Fallback>
                <p:oleObj name="Formula" r:id="rId10" imgW="3836670" imgH="306070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4071942"/>
                        <a:ext cx="7924800" cy="633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14414" y="5429264"/>
            <a:ext cx="604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m=1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单调下降；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m&gt;1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: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非单调下降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036444" y="4920145"/>
          <a:ext cx="109537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8" name="Formula" r:id="rId12" imgW="554040" imgH="167760" progId="Equation.Ribbit">
                  <p:embed/>
                </p:oleObj>
              </mc:Choice>
              <mc:Fallback>
                <p:oleObj name="Formula" r:id="rId12" imgW="554040" imgH="167760" progId="Equation.Ribbit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444" y="4920145"/>
                        <a:ext cx="109537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3015" y="4786322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其中       是一个常数   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直观解释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3200400" y="1524000"/>
          <a:ext cx="2362200" cy="416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1" name="Formula" r:id="rId4" imgW="1113790" imgH="196850" progId="Equation.Ribbit">
                  <p:embed/>
                </p:oleObj>
              </mc:Choice>
              <mc:Fallback>
                <p:oleObj name="Formula" r:id="rId4" imgW="1113790" imgH="196850" progId="Equation.Ribbit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524000"/>
                        <a:ext cx="2362200" cy="416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143000" y="2438400"/>
          <a:ext cx="68199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2" name="Formula" r:id="rId6" imgW="3439160" imgH="334010" progId="Equation.Ribbit">
                  <p:embed/>
                </p:oleObj>
              </mc:Choice>
              <mc:Fallback>
                <p:oleObj name="Formula" r:id="rId6" imgW="3439160" imgH="334010" progId="Equation.Ribbit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8400"/>
                        <a:ext cx="68199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309812" y="3640697"/>
          <a:ext cx="43195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3" name="Formula" r:id="rId8" imgW="2179320" imgH="196850" progId="Equation.Ribbit">
                  <p:embed/>
                </p:oleObj>
              </mc:Choice>
              <mc:Fallback>
                <p:oleObj name="Formula" r:id="rId8" imgW="2179320" imgH="19685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2" y="3640697"/>
                        <a:ext cx="4319588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909047" y="4156168"/>
          <a:ext cx="29368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4" name="Formula" r:id="rId10" imgW="1480820" imgH="196850" progId="Equation.Ribbit">
                  <p:embed/>
                </p:oleObj>
              </mc:Choice>
              <mc:Fallback>
                <p:oleObj name="Formula" r:id="rId10" imgW="1480820" imgH="196850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047" y="4156168"/>
                        <a:ext cx="29368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下箭头 7"/>
          <p:cNvSpPr/>
          <p:nvPr/>
        </p:nvSpPr>
        <p:spPr>
          <a:xfrm>
            <a:off x="4267200" y="1954306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4267200" y="3128682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00200" y="4953000"/>
            <a:ext cx="5791200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Majorization</a:t>
            </a:r>
            <a:r>
              <a:rPr lang="en-US" altLang="zh-CN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and Minimization (MM)</a:t>
            </a:r>
            <a:endParaRPr lang="en-US" altLang="zh-CN" sz="2800" i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928802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梯度的</a:t>
            </a:r>
            <a:r>
              <a:rPr lang="en-US" altLang="zh-CN" sz="2400" dirty="0" err="1" smtClean="0">
                <a:latin typeface="Arial" pitchFamily="34" charset="0"/>
                <a:ea typeface="宋体" pitchFamily="2" charset="-122"/>
                <a:cs typeface="Arial" pitchFamily="34" charset="0"/>
              </a:rPr>
              <a:t>Lipschitz</a:t>
            </a:r>
            <a:r>
              <a:rPr lang="zh-CN" altLang="en-US" sz="24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常数</a:t>
            </a:r>
            <a:endParaRPr lang="zh-CN" altLang="en-US" sz="2400" dirty="0"/>
          </a:p>
        </p:txBody>
      </p:sp>
      <p:cxnSp>
        <p:nvCxnSpPr>
          <p:cNvPr id="17" name="曲线连接符 16"/>
          <p:cNvCxnSpPr/>
          <p:nvPr/>
        </p:nvCxnSpPr>
        <p:spPr>
          <a:xfrm flipV="1">
            <a:off x="3240851" y="1893576"/>
            <a:ext cx="831083" cy="3113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5140" y="4071942"/>
            <a:ext cx="2000264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最小化上界</a:t>
            </a:r>
            <a:endParaRPr lang="en-US" altLang="zh-CN" sz="28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收敛分析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340768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引理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zh-CN" altLang="en-US" sz="2800" dirty="0" smtClean="0">
                <a:latin typeface="Arial" pitchFamily="34" charset="0"/>
                <a:cs typeface="Arial" pitchFamily="34" charset="0"/>
              </a:rPr>
              <a:t>：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令假设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A1-A3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成立，给定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            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，对于任意的       ，只要                        ，那么单调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非单调线搜索准则都成立。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724128" y="1437184"/>
          <a:ext cx="10985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5" name="Formula" r:id="rId4" imgW="554040" imgH="167760" progId="Equation.Ribbit">
                  <p:embed/>
                </p:oleObj>
              </mc:Choice>
              <mc:Fallback>
                <p:oleObj name="Formula" r:id="rId4" imgW="554040" imgH="167760" progId="Equation.Ribbit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437184"/>
                        <a:ext cx="109855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980653" y="1896391"/>
          <a:ext cx="6540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6" name="Formula" r:id="rId6" imgW="330659" imgH="151340" progId="Equation.Ribbit">
                  <p:embed/>
                </p:oleObj>
              </mc:Choice>
              <mc:Fallback>
                <p:oleObj name="Formula" r:id="rId6" imgW="330659" imgH="151340" progId="Equation.Ribbit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653" y="1896391"/>
                        <a:ext cx="6540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2753580" y="1851277"/>
          <a:ext cx="220821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7" name="Formula" r:id="rId8" imgW="1113790" imgH="196850" progId="Equation.Ribbit">
                  <p:embed/>
                </p:oleObj>
              </mc:Choice>
              <mc:Fallback>
                <p:oleObj name="Formula" r:id="rId8" imgW="1113790" imgH="196850" progId="Equation.Ribbit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580" y="1851277"/>
                        <a:ext cx="2208212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94447" y="2716485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定理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zh-CN" altLang="en-US" sz="2800" b="1" dirty="0" smtClean="0">
                <a:latin typeface="Arial" pitchFamily="34" charset="0"/>
                <a:cs typeface="Arial" pitchFamily="34" charset="0"/>
              </a:rPr>
              <a:t>：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令假设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A1-A3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成立且单调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非单调线搜索准则成立，那么由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GIST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算法产生的序列         的所有极限点都是关键点。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5975720" y="3158659"/>
          <a:ext cx="8556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8" name="Formula" r:id="rId10" imgW="431800" imgH="273050" progId="Equation.Ribbit">
                  <p:embed/>
                </p:oleObj>
              </mc:Choice>
              <mc:Fallback>
                <p:oleObj name="Formula" r:id="rId10" imgW="431800" imgH="273050" progId="Equation.Ribbit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720" y="3158659"/>
                        <a:ext cx="855662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0763" y="4684803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定理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zh-CN" altLang="en-US" sz="2800" b="1" dirty="0" smtClean="0">
                <a:latin typeface="Arial" pitchFamily="34" charset="0"/>
                <a:cs typeface="Arial" pitchFamily="34" charset="0"/>
              </a:rPr>
              <a:t>：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令假设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A1-A4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成立且单调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非单调线搜索准则成立，那么由</a:t>
            </a:r>
            <a:r>
              <a:rPr lang="en-US" altLang="zh-CN" sz="2800" i="1" dirty="0" smtClean="0">
                <a:latin typeface="Arial" pitchFamily="34" charset="0"/>
                <a:cs typeface="Arial" pitchFamily="34" charset="0"/>
              </a:rPr>
              <a:t>GIST</a:t>
            </a:r>
            <a:r>
              <a:rPr lang="zh-CN" altLang="en-US" sz="2800" i="1" dirty="0" smtClean="0">
                <a:latin typeface="Arial" pitchFamily="34" charset="0"/>
                <a:cs typeface="Arial" pitchFamily="34" charset="0"/>
              </a:rPr>
              <a:t>算法产生的序列         至少有一个极限点。</a:t>
            </a:r>
            <a:endParaRPr lang="en-US" altLang="zh-CN" sz="2800" i="1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940152" y="5157192"/>
          <a:ext cx="8556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9" name="Formula" r:id="rId12" imgW="431800" imgH="273050" progId="Equation.Ribbit">
                  <p:embed/>
                </p:oleObj>
              </mc:Choice>
              <mc:Fallback>
                <p:oleObj name="Formula" r:id="rId12" imgW="431800" imgH="273050" progId="Equation.Ribbit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157192"/>
                        <a:ext cx="855662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39552" y="4149080"/>
          <a:ext cx="5112567" cy="39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0" name="Formula" r:id="rId13" imgW="2183130" imgH="167640" progId="Equation.Ribbit">
                  <p:embed/>
                </p:oleObj>
              </mc:Choice>
              <mc:Fallback>
                <p:oleObj name="Formula" r:id="rId13" imgW="2183130" imgH="167640" progId="Equation.Ribbit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149080"/>
                        <a:ext cx="5112567" cy="395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034553"/>
            <a:ext cx="424281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1700808"/>
            <a:ext cx="460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CappedL1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正则逻辑回归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447800"/>
            <a:ext cx="21717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971800"/>
            <a:ext cx="43398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pitchFamily="34" charset="0"/>
              </a:rPr>
              <a:t>收敛性能实验结果</a:t>
            </a:r>
            <a:r>
              <a:rPr lang="en-US" altLang="zh-CN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(</a:t>
            </a:r>
            <a:r>
              <a:rPr lang="zh-CN" altLang="en-US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部分</a:t>
            </a:r>
            <a:r>
              <a:rPr lang="en-US" altLang="zh-CN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)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7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37160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 LSP 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正则最小二乘</a:t>
            </a:r>
            <a:endParaRPr lang="en-US" altLang="zh-CN" sz="28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Arial" pitchFamily="34" charset="0"/>
              </a:rPr>
              <a:t>稀疏恢复性能实验结果</a:t>
            </a:r>
            <a:r>
              <a:rPr lang="en-US" altLang="zh-CN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(</a:t>
            </a:r>
            <a:r>
              <a:rPr lang="zh-CN" altLang="en-US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部分</a:t>
            </a:r>
            <a:r>
              <a:rPr lang="en-US" altLang="zh-CN" sz="44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)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" y="2752165"/>
            <a:ext cx="884674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页脚占位符 22"/>
          <p:cNvSpPr>
            <a:spLocks noGrp="1"/>
          </p:cNvSpPr>
          <p:nvPr>
            <p:ph type="ftr" sz="quarter" idx="11"/>
          </p:nvPr>
        </p:nvSpPr>
        <p:spPr>
          <a:xfrm>
            <a:off x="339052" y="6356350"/>
            <a:ext cx="8501122" cy="36512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Gong, Zhang, et al. A General Iterative Shrinkage and </a:t>
            </a:r>
            <a:r>
              <a:rPr lang="en-US" altLang="zh-CN" dirty="0" err="1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dirty="0" smtClean="0">
                <a:solidFill>
                  <a:srgbClr val="A9177F"/>
                </a:solidFill>
                <a:latin typeface="Times New Roman" pitchFamily="18" charset="0"/>
                <a:cs typeface="Times New Roman" pitchFamily="18" charset="0"/>
              </a:rPr>
              <a:t> Algorithm for Non-convex Optimization Problems. ICML 2013</a:t>
            </a:r>
            <a:endParaRPr lang="zh-CN" altLang="en-US" dirty="0">
              <a:solidFill>
                <a:srgbClr val="A9177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内容提纲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背景介绍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  <a:cs typeface="Arial" pitchFamily="34" charset="0"/>
              </a:rPr>
              <a:t>快速信赖域牛顿法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鲁棒多任务特征学习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多阶段多任务特征学习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迭代收缩阈值法快速求解非凸优化问题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总结和展望</a:t>
            </a:r>
            <a:endParaRPr lang="en-US" altLang="zh-CN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总结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487106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稀疏学习优化问题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凸优化问题：投影子问题、投影牛顿法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非凸优化问题：多阶段凸松弛、迭代收缩阈值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3068960"/>
            <a:ext cx="741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稀疏学习理论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多任务特征学习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凸模型和非凸模型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优化算法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理论分析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14" y="274638"/>
            <a:ext cx="8572560" cy="1143000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稀疏学习一般模型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42910" y="1650885"/>
          <a:ext cx="2095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Formula" r:id="rId3" imgW="1056640" imgH="205740" progId="Equation.Ribbit">
                  <p:embed/>
                </p:oleObj>
              </mc:Choice>
              <mc:Fallback>
                <p:oleObj name="Formula" r:id="rId3" imgW="1056640" imgH="205740" progId="Equation.Ribbit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650885"/>
                        <a:ext cx="20955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33857" y="2222389"/>
          <a:ext cx="25114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Formula" r:id="rId5" imgW="1267460" imgH="205740" progId="Equation.Ribbit">
                  <p:embed/>
                </p:oleObj>
              </mc:Choice>
              <mc:Fallback>
                <p:oleObj name="Formula" r:id="rId5" imgW="1267460" imgH="205740" progId="Equation.Ribbit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57" y="2222389"/>
                        <a:ext cx="251142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035722" y="1481836"/>
          <a:ext cx="25114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Formula" r:id="rId7" imgW="1266190" imgH="298450" progId="Equation.Ribbit">
                  <p:embed/>
                </p:oleObj>
              </mc:Choice>
              <mc:Fallback>
                <p:oleObj name="Formula" r:id="rId7" imgW="1266190" imgH="298450" progId="Equation.Ribbit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722" y="1481836"/>
                        <a:ext cx="2511425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000496" y="2043301"/>
          <a:ext cx="442436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Formula" r:id="rId9" imgW="2232660" imgH="406400" progId="Equation.Ribbit">
                  <p:embed/>
                </p:oleObj>
              </mc:Choice>
              <mc:Fallback>
                <p:oleObj name="Formula" r:id="rId9" imgW="2232660" imgH="406400" progId="Equation.Ribbit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2043301"/>
                        <a:ext cx="4424362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561" y="2996953"/>
            <a:ext cx="7776863" cy="287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展望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487106"/>
            <a:ext cx="74168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稀疏学习优化算法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在线优化算法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分布式优化算法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非凸优化算法收敛速率的分析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3185681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稀疏学习理论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一般化的非凸稀疏学习理论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带有缺失数据的稀疏学习理论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581128"/>
            <a:ext cx="81735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稀疏学习应用问题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融入特定先验知识进行更加合理的建模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生物医药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 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社会网络</a:t>
            </a:r>
            <a:endParaRPr lang="en-US" altLang="zh-CN" sz="24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293081"/>
            <a:ext cx="8964488" cy="530427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Zhang. Efficient Nonnegative Matrix Factorization via Projected Newton Method.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Pattern Recognition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2012, 45(9):3557-3565. (SCI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收录，收录号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000306091900044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000" dirty="0" smtClean="0"/>
              <a:t> 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检索号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969XE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000" dirty="0" smtClean="0"/>
              <a:t> 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影响因子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2.292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5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年影响因子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3.172)</a:t>
            </a:r>
            <a:endParaRPr lang="zh-CN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Kun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Gai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Zhang. Efficient Euclidean Projections via Piecewise Root Finding and Its Application in Gradient Projection.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Neurocomputing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2011, 74(17): 2754-2766. (SCI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收录，收录号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000296212400006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检索号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837OF</a:t>
            </a:r>
            <a:r>
              <a:rPr lang="zh-CN" altLang="zh-CN" sz="2000" dirty="0" smtClean="0"/>
              <a:t>，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</a:rPr>
              <a:t>影响因子：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1.580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年影响因子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1.595)</a:t>
            </a:r>
          </a:p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Zhaosong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Lu,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Jianhua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Huang,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Ye. A General Iterative Shrinkage and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Algorithm for Non-convex Regularized Optimization Problems.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The 30th International Conference on Machine Learning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ICML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), Atlanta, Georgia, USA, June 16-21, 2013.  </a:t>
            </a:r>
          </a:p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Zhang. Multi-Stage Multi-Task Feature Learning.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The 26th Annual Conference on Neural Information Processing Systems 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NIPS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Lake Tahoe, Nevada, USA, December 3-6, 2012. (Spotlight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，接收率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72/1467=4.9%)</a:t>
            </a:r>
            <a:endParaRPr lang="zh-CN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dirty="0" smtClean="0"/>
              <a:t> </a:t>
            </a:r>
            <a:endParaRPr lang="zh-CN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dirty="0" smtClean="0"/>
              <a:t> </a:t>
            </a:r>
            <a:endParaRPr lang="zh-CN" altLang="en-US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214422"/>
            <a:ext cx="8964488" cy="521459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Jieping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Ye,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Zhang. Robust Multi-Task Feature Learning.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The 18th ACM SIGKDD Conference on Knowledge Discovery and Data Mining 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KDD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Beijing, China, August 12-16, 2012. (Oral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接收率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133/755=17.6%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EI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检索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de-DE" altLang="zh-CN" sz="2000" dirty="0" smtClean="0">
                <a:latin typeface="Times New Roman" pitchFamily="18" charset="0"/>
                <a:cs typeface="Times New Roman" pitchFamily="18" charset="0"/>
              </a:rPr>
              <a:t>20123715436279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sz="2000" dirty="0" smtClean="0"/>
              <a:t> </a:t>
            </a:r>
          </a:p>
          <a:p>
            <a:pPr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[6]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Zhang. Efficient Multi-Stage Conjugate Gradient for Trust Region Step.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The 26th AAAI Conference on Artificial Intelligence 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AAAI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Toronto, Canada, July 22-26, 2012. (Oral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，接收率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: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130/1129=11.5%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EI</a:t>
            </a:r>
            <a:r>
              <a:rPr lang="zh-CN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检索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:</a:t>
            </a:r>
            <a:r>
              <a:rPr lang="de-DE" altLang="zh-CN" sz="2000" dirty="0" smtClean="0">
                <a:latin typeface="Times New Roman" pitchFamily="18" charset="0"/>
                <a:cs typeface="Times New Roman" pitchFamily="18" charset="0"/>
              </a:rPr>
              <a:t>20124515646430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>
              <a:buNone/>
            </a:pP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[7]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Pinghua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Gong,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Changshui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Zhang. A Fast Dual Projected Newton Method for L1-Regularized Least Squares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The 22nd International Joint Conference on Artificial Intelligence 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IJCAI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Barcelona, Spain, July 16-22, 2011.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(Poster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,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接收率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400/1325=30%)</a:t>
            </a:r>
            <a:endParaRPr lang="zh-CN" alt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zh-CN" altLang="en-US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0038" y="2034123"/>
            <a:ext cx="707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latin typeface="黑体" pitchFamily="2" charset="-122"/>
                <a:ea typeface="黑体" pitchFamily="2" charset="-122"/>
              </a:rPr>
              <a:t>谢谢！</a:t>
            </a:r>
            <a:endParaRPr lang="zh-CN" altLang="en-US" sz="80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稀疏学习的研究问题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589964"/>
            <a:ext cx="68580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优化算法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 </a:t>
            </a:r>
            <a:endParaRPr lang="en-US" altLang="zh-CN" sz="32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理论研究</a:t>
            </a:r>
            <a:endParaRPr lang="en-US" altLang="zh-CN" sz="320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应用问题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 ……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稀疏学习优化算法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1355459"/>
            <a:ext cx="82153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(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分块</a:t>
            </a: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)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坐标下降法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积极集算法</a:t>
            </a:r>
            <a:endParaRPr lang="en-US" altLang="zh-CN" sz="3200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同伦算法</a:t>
            </a:r>
            <a:endParaRPr lang="en-US" altLang="zh-CN" sz="3200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梯度投影法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近似梯度法</a:t>
            </a:r>
            <a:endParaRPr lang="en-US" altLang="zh-CN" sz="3200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 ……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  <a:cs typeface="Arial" pitchFamily="34" charset="0"/>
              </a:rPr>
              <a:t>稀疏学习理论</a:t>
            </a:r>
            <a:endParaRPr lang="zh-CN" altLang="en-US" dirty="0">
              <a:latin typeface="黑体" pitchFamily="2" charset="-122"/>
              <a:ea typeface="黑体" pitchFamily="2" charset="-122"/>
              <a:cs typeface="Arial" pitchFamily="34" charset="0"/>
            </a:endParaRP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548091" y="1928813"/>
          <a:ext cx="38766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" name="Formula" r:id="rId3" imgW="1722120" imgH="187960" progId="Equation.Ribbit">
                  <p:embed/>
                </p:oleObj>
              </mc:Choice>
              <mc:Fallback>
                <p:oleObj name="Formula" r:id="rId3" imgW="1722120" imgH="187960" progId="Equation.Ribbit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091" y="1928813"/>
                        <a:ext cx="3876675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51528" y="1481138"/>
          <a:ext cx="5368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" name="Formula" r:id="rId5" imgW="2708910" imgH="187960" progId="Equation.Ribbit">
                  <p:embed/>
                </p:oleObj>
              </mc:Choice>
              <mc:Fallback>
                <p:oleObj name="Formula" r:id="rId5" imgW="2708910" imgH="187960" progId="Equation.Ribbit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528" y="1481138"/>
                        <a:ext cx="53689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523068" y="2001537"/>
          <a:ext cx="23352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" name="Formula" r:id="rId7" imgW="1178560" imgH="170180" progId="Equation.Ribbit">
                  <p:embed/>
                </p:oleObj>
              </mc:Choice>
              <mc:Fallback>
                <p:oleObj name="Formula" r:id="rId7" imgW="1178560" imgH="170180" progId="Equation.Ribbit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68" y="2001537"/>
                        <a:ext cx="2335212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2542647" y="2715606"/>
          <a:ext cx="2095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" name="Formula" r:id="rId9" imgW="1056640" imgH="205740" progId="Equation.Ribbit">
                  <p:embed/>
                </p:oleObj>
              </mc:Choice>
              <mc:Fallback>
                <p:oleObj name="Formula" r:id="rId9" imgW="1056640" imgH="205740" progId="Equation.Ribbit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47" y="2715606"/>
                        <a:ext cx="20955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4971539" y="2697500"/>
          <a:ext cx="25114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Formula" r:id="rId11" imgW="1267460" imgH="205740" progId="Equation.Ribbit">
                  <p:embed/>
                </p:oleObj>
              </mc:Choice>
              <mc:Fallback>
                <p:oleObj name="Formula" r:id="rId11" imgW="1267460" imgH="205740" progId="Equation.Ribbit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539" y="2697500"/>
                        <a:ext cx="251142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下箭头 12"/>
          <p:cNvSpPr/>
          <p:nvPr/>
        </p:nvSpPr>
        <p:spPr>
          <a:xfrm>
            <a:off x="4356487" y="2357430"/>
            <a:ext cx="329300" cy="357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350179" y="3214686"/>
            <a:ext cx="335607" cy="39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824114" y="3680795"/>
          <a:ext cx="310244" cy="39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Formula" r:id="rId13" imgW="119546" imgH="150068" progId="Equation.Ribbit">
                  <p:embed/>
                </p:oleObj>
              </mc:Choice>
              <mc:Fallback>
                <p:oleObj name="Formula" r:id="rId13" imgW="119546" imgH="150068" progId="Equation.Ribbit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114" y="3680795"/>
                        <a:ext cx="310244" cy="3914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426621" y="4738591"/>
          <a:ext cx="17811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Formula" r:id="rId15" imgW="897890" imgH="170180" progId="Equation.Ribbit">
                  <p:embed/>
                </p:oleObj>
              </mc:Choice>
              <mc:Fallback>
                <p:oleObj name="Formula" r:id="rId15" imgW="897890" imgH="170180" progId="Equation.Ribbit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621" y="4738591"/>
                        <a:ext cx="178117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下箭头 16"/>
          <p:cNvSpPr/>
          <p:nvPr/>
        </p:nvSpPr>
        <p:spPr>
          <a:xfrm>
            <a:off x="4406816" y="4194432"/>
            <a:ext cx="335607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422627" y="5256094"/>
          <a:ext cx="12811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1" name="Formula" r:id="rId17" imgW="646430" imgH="170180" progId="Equation.Ribbit">
                  <p:embed/>
                </p:oleObj>
              </mc:Choice>
              <mc:Fallback>
                <p:oleObj name="Formula" r:id="rId17" imgW="646430" imgH="170180" progId="Equation.Ribbit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627" y="5256094"/>
                        <a:ext cx="1281113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435501" y="5805264"/>
          <a:ext cx="24923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Formula" r:id="rId19" imgW="1257300" imgH="170180" progId="Equation.Ribbit">
                  <p:embed/>
                </p:oleObj>
              </mc:Choice>
              <mc:Fallback>
                <p:oleObj name="Formula" r:id="rId19" imgW="1257300" imgH="170180" progId="Equation.Ribbit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501" y="5805264"/>
                        <a:ext cx="249237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686964" y="3157416"/>
            <a:ext cx="3371836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损失函数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?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正则或约束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? 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5070" y="4119463"/>
            <a:ext cx="106758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假设？</a:t>
            </a:r>
            <a:endParaRPr lang="zh-CN" altLang="en-US" sz="2400" dirty="0"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643547" y="3555000"/>
            <a:ext cx="1296144" cy="576064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最优解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3842445" y="4581128"/>
            <a:ext cx="1584176" cy="576064"/>
          </a:xfrm>
          <a:prstGeom prst="rect">
            <a:avLst/>
          </a:prstGeom>
        </p:spPr>
        <p:txBody>
          <a:bodyPr vert="horz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预测误差：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3324137" y="5112078"/>
            <a:ext cx="2016224" cy="576064"/>
          </a:xfrm>
          <a:prstGeom prst="rect">
            <a:avLst/>
          </a:prstGeom>
        </p:spPr>
        <p:txBody>
          <a:bodyPr vert="horz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参数估计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误差：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2877770" y="5674695"/>
            <a:ext cx="2592288" cy="576064"/>
          </a:xfrm>
          <a:prstGeom prst="rect">
            <a:avLst/>
          </a:prstGeom>
        </p:spPr>
        <p:txBody>
          <a:bodyPr vert="horz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Arial" pitchFamily="34" charset="0"/>
              </a:rPr>
              <a:t>特征选择一致性：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99284" y="4653136"/>
            <a:ext cx="5544616" cy="165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77871" y="1554492"/>
            <a:ext cx="1143008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给定观测数据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6885" y="2983252"/>
            <a:ext cx="1143008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建立稀疏模型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5938" y="4483450"/>
            <a:ext cx="1143008" cy="120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尽可能恢复真实向量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1380326" y="2483186"/>
            <a:ext cx="357190" cy="401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1406499" y="3948158"/>
            <a:ext cx="357190" cy="401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5796</TotalTime>
  <Words>2251</Words>
  <Application>Microsoft Macintosh PowerPoint</Application>
  <PresentationFormat>全屏显示(4:3)</PresentationFormat>
  <Paragraphs>364</Paragraphs>
  <Slides>63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5" baseType="lpstr">
      <vt:lpstr>龙腾四海</vt:lpstr>
      <vt:lpstr>Formula</vt:lpstr>
      <vt:lpstr>稀疏学习优化算法</vt:lpstr>
      <vt:lpstr>内容提纲</vt:lpstr>
      <vt:lpstr>PowerPoint 演示文稿</vt:lpstr>
      <vt:lpstr>应用问题</vt:lpstr>
      <vt:lpstr>稀疏学习</vt:lpstr>
      <vt:lpstr>稀疏学习一般模型</vt:lpstr>
      <vt:lpstr>稀疏学习的研究问题</vt:lpstr>
      <vt:lpstr>稀疏学习优化算法</vt:lpstr>
      <vt:lpstr>稀疏学习理论</vt:lpstr>
      <vt:lpstr>内容提纲</vt:lpstr>
      <vt:lpstr>信赖域牛顿法</vt:lpstr>
      <vt:lpstr>共轭梯度法</vt:lpstr>
      <vt:lpstr>多阶段共轭梯度法</vt:lpstr>
      <vt:lpstr>Multi-Stage Conjugate Gradient</vt:lpstr>
      <vt:lpstr>理论分析</vt:lpstr>
      <vt:lpstr>实验</vt:lpstr>
      <vt:lpstr>实验结果(部分)</vt:lpstr>
      <vt:lpstr>内容提纲</vt:lpstr>
      <vt:lpstr>多任务学习 (MTL)</vt:lpstr>
      <vt:lpstr>多任务学习 (MTL)</vt:lpstr>
      <vt:lpstr>多任务学习 (MTL)</vt:lpstr>
      <vt:lpstr>鲁棒多任务特征学习模型</vt:lpstr>
      <vt:lpstr>优化算法</vt:lpstr>
      <vt:lpstr>算法细节</vt:lpstr>
      <vt:lpstr>理论分析</vt:lpstr>
      <vt:lpstr>PowerPoint 演示文稿</vt:lpstr>
      <vt:lpstr>理论的界</vt:lpstr>
      <vt:lpstr>理论的界</vt:lpstr>
      <vt:lpstr>实验</vt:lpstr>
      <vt:lpstr>实验结果</vt:lpstr>
      <vt:lpstr>实验结果(部分)</vt:lpstr>
      <vt:lpstr>内容提纲</vt:lpstr>
      <vt:lpstr>非凸多任务特征学习模型</vt:lpstr>
      <vt:lpstr>优化算法</vt:lpstr>
      <vt:lpstr>直观解释一：最小化上界</vt:lpstr>
      <vt:lpstr>直观解释一：最小化上界</vt:lpstr>
      <vt:lpstr>直观解释二：分块坐标下降</vt:lpstr>
      <vt:lpstr>直观解释二：分块坐标下降</vt:lpstr>
      <vt:lpstr>收敛性分析</vt:lpstr>
      <vt:lpstr>可再生性分析</vt:lpstr>
      <vt:lpstr>参数估计误差的界</vt:lpstr>
      <vt:lpstr>参数估计误差的界</vt:lpstr>
      <vt:lpstr>PowerPoint 演示文稿</vt:lpstr>
      <vt:lpstr>实验</vt:lpstr>
      <vt:lpstr>实验结果 (1)</vt:lpstr>
      <vt:lpstr>实验结果 (2)</vt:lpstr>
      <vt:lpstr>实验结果 (3)</vt:lpstr>
      <vt:lpstr>内容提纲</vt:lpstr>
      <vt:lpstr>非凸稀疏学习问题</vt:lpstr>
      <vt:lpstr>假设</vt:lpstr>
      <vt:lpstr>一些例子</vt:lpstr>
      <vt:lpstr>迭代收缩阈值法(GIST)</vt:lpstr>
      <vt:lpstr>步长的选择</vt:lpstr>
      <vt:lpstr>直观解释</vt:lpstr>
      <vt:lpstr>收敛分析</vt:lpstr>
      <vt:lpstr>PowerPoint 演示文稿</vt:lpstr>
      <vt:lpstr>PowerPoint 演示文稿</vt:lpstr>
      <vt:lpstr>内容提纲</vt:lpstr>
      <vt:lpstr>总结</vt:lpstr>
      <vt:lpstr>展望</vt:lpstr>
      <vt:lpstr>参考文献</vt:lpstr>
      <vt:lpstr>参考文献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Learning Optimization Algorithms and Theories</dc:title>
  <dc:creator>gph</dc:creator>
  <cp:lastModifiedBy>Office 2004 Test Drive User</cp:lastModifiedBy>
  <cp:revision>545</cp:revision>
  <dcterms:created xsi:type="dcterms:W3CDTF">2012-10-30T01:28:19Z</dcterms:created>
  <dcterms:modified xsi:type="dcterms:W3CDTF">2013-11-04T00:59:07Z</dcterms:modified>
</cp:coreProperties>
</file>